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Canva Sans" panose="020B0604020202020204" charset="0"/>
      <p:regular r:id="rId30"/>
    </p:embeddedFont>
    <p:embeddedFont>
      <p:font typeface="Genty" panose="020B0604020202020204" charset="0"/>
      <p:regular r:id="rId31"/>
    </p:embeddedFont>
    <p:embeddedFont>
      <p:font typeface="Nunito Sans" pitchFamily="2" charset="0"/>
      <p:regular r:id="rId32"/>
      <p:bold r:id="rId33"/>
    </p:embeddedFont>
    <p:embeddedFont>
      <p:font typeface="Nunito Sans Semi-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48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sv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8F0"/>
        </a:solidFill>
        <a:effectLst/>
      </p:bgPr>
    </p:bg>
    <p:spTree>
      <p:nvGrpSpPr>
        <p:cNvPr id="1" name=""/>
        <p:cNvGrpSpPr/>
        <p:nvPr/>
      </p:nvGrpSpPr>
      <p:grpSpPr>
        <a:xfrm>
          <a:off x="0" y="0"/>
          <a:ext cx="0" cy="0"/>
          <a:chOff x="0" y="0"/>
          <a:chExt cx="0" cy="0"/>
        </a:xfrm>
      </p:grpSpPr>
      <p:sp>
        <p:nvSpPr>
          <p:cNvPr id="2" name="Freeform 2"/>
          <p:cNvSpPr/>
          <p:nvPr/>
        </p:nvSpPr>
        <p:spPr>
          <a:xfrm>
            <a:off x="14580905" y="6684681"/>
            <a:ext cx="8424068" cy="8413538"/>
          </a:xfrm>
          <a:custGeom>
            <a:avLst/>
            <a:gdLst/>
            <a:ahLst/>
            <a:cxnLst/>
            <a:rect l="l" t="t" r="r" b="b"/>
            <a:pathLst>
              <a:path w="8424068" h="8413538">
                <a:moveTo>
                  <a:pt x="0" y="0"/>
                </a:moveTo>
                <a:lnTo>
                  <a:pt x="8424069" y="0"/>
                </a:lnTo>
                <a:lnTo>
                  <a:pt x="8424069"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636847" y="-4619865"/>
            <a:ext cx="8424068" cy="8413538"/>
          </a:xfrm>
          <a:custGeom>
            <a:avLst/>
            <a:gdLst/>
            <a:ahLst/>
            <a:cxnLst/>
            <a:rect l="l" t="t" r="r" b="b"/>
            <a:pathLst>
              <a:path w="8424068" h="8413538">
                <a:moveTo>
                  <a:pt x="0" y="0"/>
                </a:moveTo>
                <a:lnTo>
                  <a:pt x="8424068" y="0"/>
                </a:lnTo>
                <a:lnTo>
                  <a:pt x="8424068"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09600" y="2148075"/>
            <a:ext cx="19882622" cy="4809009"/>
          </a:xfrm>
          <a:prstGeom prst="rect">
            <a:avLst/>
          </a:prstGeom>
        </p:spPr>
        <p:txBody>
          <a:bodyPr lIns="0" tIns="0" rIns="0" bIns="0" rtlCol="0" anchor="t">
            <a:spAutoFit/>
          </a:bodyPr>
          <a:lstStyle/>
          <a:p>
            <a:pPr algn="ctr">
              <a:lnSpc>
                <a:spcPts val="12501"/>
              </a:lnSpc>
            </a:pPr>
            <a:r>
              <a:rPr lang="en-US" sz="8800" dirty="0">
                <a:solidFill>
                  <a:srgbClr val="051D40"/>
                </a:solidFill>
                <a:latin typeface="Genty"/>
              </a:rPr>
              <a:t> </a:t>
            </a:r>
            <a:r>
              <a:rPr lang="en-US" sz="9600" dirty="0">
                <a:solidFill>
                  <a:srgbClr val="051D40"/>
                </a:solidFill>
                <a:latin typeface="Genty"/>
              </a:rPr>
              <a:t>Social Media </a:t>
            </a:r>
          </a:p>
          <a:p>
            <a:pPr algn="ctr">
              <a:lnSpc>
                <a:spcPts val="12501"/>
              </a:lnSpc>
            </a:pPr>
            <a:r>
              <a:rPr lang="en-US" sz="9600" dirty="0">
                <a:solidFill>
                  <a:srgbClr val="051D40"/>
                </a:solidFill>
                <a:latin typeface="Genty"/>
              </a:rPr>
              <a:t>and </a:t>
            </a:r>
          </a:p>
          <a:p>
            <a:pPr algn="ctr">
              <a:lnSpc>
                <a:spcPts val="12501"/>
              </a:lnSpc>
            </a:pPr>
            <a:r>
              <a:rPr lang="en-US" sz="9600" dirty="0">
                <a:solidFill>
                  <a:srgbClr val="051D40"/>
                </a:solidFill>
                <a:latin typeface="Genty"/>
              </a:rPr>
              <a:t>Content Marketing</a:t>
            </a:r>
          </a:p>
        </p:txBody>
      </p:sp>
      <p:sp>
        <p:nvSpPr>
          <p:cNvPr id="5" name="TextBox 5"/>
          <p:cNvSpPr txBox="1"/>
          <p:nvPr/>
        </p:nvSpPr>
        <p:spPr>
          <a:xfrm>
            <a:off x="5659065" y="6684681"/>
            <a:ext cx="6969867" cy="1454244"/>
          </a:xfrm>
          <a:prstGeom prst="rect">
            <a:avLst/>
          </a:prstGeom>
        </p:spPr>
        <p:txBody>
          <a:bodyPr wrap="square" lIns="0" tIns="0" rIns="0" bIns="0" rtlCol="0" anchor="t">
            <a:spAutoFit/>
          </a:bodyPr>
          <a:lstStyle/>
          <a:p>
            <a:pPr algn="ctr">
              <a:lnSpc>
                <a:spcPts val="5999"/>
              </a:lnSpc>
            </a:pPr>
            <a:r>
              <a:rPr lang="en-US" sz="2800" b="1" dirty="0">
                <a:solidFill>
                  <a:srgbClr val="051D40"/>
                </a:solidFill>
                <a:latin typeface="Nunito Sans"/>
              </a:rPr>
              <a:t>A Personal Project by</a:t>
            </a:r>
          </a:p>
          <a:p>
            <a:pPr algn="ctr">
              <a:lnSpc>
                <a:spcPts val="5999"/>
              </a:lnSpc>
            </a:pPr>
            <a:r>
              <a:rPr lang="en-US" sz="2800" b="1" dirty="0">
                <a:solidFill>
                  <a:srgbClr val="051D40"/>
                </a:solidFill>
                <a:latin typeface="Nunito Sans"/>
              </a:rPr>
              <a:t>Zulfa </a:t>
            </a:r>
            <a:r>
              <a:rPr lang="en-US" sz="2800" b="1" dirty="0" err="1">
                <a:solidFill>
                  <a:srgbClr val="051D40"/>
                </a:solidFill>
                <a:latin typeface="Nunito Sans"/>
              </a:rPr>
              <a:t>Irbah</a:t>
            </a:r>
            <a:endParaRPr lang="en-US" sz="2800" b="1" dirty="0">
              <a:solidFill>
                <a:srgbClr val="051D40"/>
              </a:solidFill>
              <a:latin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7FF"/>
        </a:solidFill>
        <a:effectLst/>
      </p:bgPr>
    </p:bg>
    <p:spTree>
      <p:nvGrpSpPr>
        <p:cNvPr id="1" name=""/>
        <p:cNvGrpSpPr/>
        <p:nvPr/>
      </p:nvGrpSpPr>
      <p:grpSpPr>
        <a:xfrm>
          <a:off x="0" y="0"/>
          <a:ext cx="0" cy="0"/>
          <a:chOff x="0" y="0"/>
          <a:chExt cx="0" cy="0"/>
        </a:xfrm>
      </p:grpSpPr>
      <p:sp>
        <p:nvSpPr>
          <p:cNvPr id="2" name="Freeform 2"/>
          <p:cNvSpPr/>
          <p:nvPr/>
        </p:nvSpPr>
        <p:spPr>
          <a:xfrm>
            <a:off x="16592283" y="134441"/>
            <a:ext cx="7651585" cy="7642020"/>
          </a:xfrm>
          <a:custGeom>
            <a:avLst/>
            <a:gdLst/>
            <a:ahLst/>
            <a:cxnLst/>
            <a:rect l="l" t="t" r="r" b="b"/>
            <a:pathLst>
              <a:path w="7651585" h="7642020">
                <a:moveTo>
                  <a:pt x="0" y="0"/>
                </a:moveTo>
                <a:lnTo>
                  <a:pt x="7651585" y="0"/>
                </a:lnTo>
                <a:lnTo>
                  <a:pt x="7651585" y="7642020"/>
                </a:lnTo>
                <a:lnTo>
                  <a:pt x="0" y="7642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2926" y="-6355808"/>
            <a:ext cx="7766021" cy="7756313"/>
          </a:xfrm>
          <a:custGeom>
            <a:avLst/>
            <a:gdLst/>
            <a:ahLst/>
            <a:cxnLst/>
            <a:rect l="l" t="t" r="r" b="b"/>
            <a:pathLst>
              <a:path w="7766021" h="7756313">
                <a:moveTo>
                  <a:pt x="0" y="0"/>
                </a:moveTo>
                <a:lnTo>
                  <a:pt x="7766021" y="0"/>
                </a:lnTo>
                <a:lnTo>
                  <a:pt x="7766021" y="7756314"/>
                </a:lnTo>
                <a:lnTo>
                  <a:pt x="0" y="77563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493302" y="7994241"/>
            <a:ext cx="13977275" cy="1191571"/>
            <a:chOff x="0" y="0"/>
            <a:chExt cx="3681258" cy="313829"/>
          </a:xfrm>
        </p:grpSpPr>
        <p:sp>
          <p:nvSpPr>
            <p:cNvPr id="5" name="Freeform 5"/>
            <p:cNvSpPr/>
            <p:nvPr/>
          </p:nvSpPr>
          <p:spPr>
            <a:xfrm>
              <a:off x="0" y="0"/>
              <a:ext cx="3681257" cy="313829"/>
            </a:xfrm>
            <a:custGeom>
              <a:avLst/>
              <a:gdLst/>
              <a:ahLst/>
              <a:cxnLst/>
              <a:rect l="l" t="t" r="r" b="b"/>
              <a:pathLst>
                <a:path w="3681257" h="313829">
                  <a:moveTo>
                    <a:pt x="28249" y="0"/>
                  </a:moveTo>
                  <a:lnTo>
                    <a:pt x="3653009" y="0"/>
                  </a:lnTo>
                  <a:cubicBezTo>
                    <a:pt x="3660501" y="0"/>
                    <a:pt x="3667686" y="2976"/>
                    <a:pt x="3672984" y="8274"/>
                  </a:cubicBezTo>
                  <a:cubicBezTo>
                    <a:pt x="3678281" y="13571"/>
                    <a:pt x="3681257" y="20757"/>
                    <a:pt x="3681257" y="28249"/>
                  </a:cubicBezTo>
                  <a:lnTo>
                    <a:pt x="3681257" y="285581"/>
                  </a:lnTo>
                  <a:cubicBezTo>
                    <a:pt x="3681257" y="293073"/>
                    <a:pt x="3678281" y="300258"/>
                    <a:pt x="3672984" y="305556"/>
                  </a:cubicBezTo>
                  <a:cubicBezTo>
                    <a:pt x="3667686" y="310853"/>
                    <a:pt x="3660501" y="313829"/>
                    <a:pt x="3653009" y="313829"/>
                  </a:cubicBezTo>
                  <a:lnTo>
                    <a:pt x="28249" y="313829"/>
                  </a:lnTo>
                  <a:cubicBezTo>
                    <a:pt x="20757" y="313829"/>
                    <a:pt x="13571" y="310853"/>
                    <a:pt x="8274" y="305556"/>
                  </a:cubicBezTo>
                  <a:cubicBezTo>
                    <a:pt x="2976" y="300258"/>
                    <a:pt x="0" y="293073"/>
                    <a:pt x="0" y="285581"/>
                  </a:cubicBezTo>
                  <a:lnTo>
                    <a:pt x="0" y="28249"/>
                  </a:lnTo>
                  <a:cubicBezTo>
                    <a:pt x="0" y="20757"/>
                    <a:pt x="2976" y="13571"/>
                    <a:pt x="8274" y="8274"/>
                  </a:cubicBezTo>
                  <a:cubicBezTo>
                    <a:pt x="13571" y="2976"/>
                    <a:pt x="20757" y="0"/>
                    <a:pt x="28249" y="0"/>
                  </a:cubicBezTo>
                  <a:close/>
                </a:path>
              </a:pathLst>
            </a:custGeom>
            <a:solidFill>
              <a:srgbClr val="000000">
                <a:alpha val="0"/>
              </a:srgbClr>
            </a:solidFill>
            <a:ln w="38100" cap="rnd">
              <a:solidFill>
                <a:srgbClr val="B1D4E0"/>
              </a:solidFill>
              <a:prstDash val="solid"/>
              <a:round/>
            </a:ln>
          </p:spPr>
        </p:sp>
        <p:sp>
          <p:nvSpPr>
            <p:cNvPr id="6" name="TextBox 6"/>
            <p:cNvSpPr txBox="1"/>
            <p:nvPr/>
          </p:nvSpPr>
          <p:spPr>
            <a:xfrm>
              <a:off x="0" y="-38100"/>
              <a:ext cx="3681258" cy="351929"/>
            </a:xfrm>
            <a:prstGeom prst="rect">
              <a:avLst/>
            </a:prstGeom>
          </p:spPr>
          <p:txBody>
            <a:bodyPr lIns="50800" tIns="50800" rIns="50800" bIns="50800" rtlCol="0" anchor="ctr"/>
            <a:lstStyle/>
            <a:p>
              <a:pPr algn="ctr">
                <a:lnSpc>
                  <a:spcPts val="2659"/>
                </a:lnSpc>
                <a:spcBef>
                  <a:spcPct val="0"/>
                </a:spcBef>
              </a:pPr>
              <a:r>
                <a:rPr lang="en-US" sz="1899">
                  <a:solidFill>
                    <a:srgbClr val="000000"/>
                  </a:solidFill>
                  <a:latin typeface="Canva Sans"/>
                </a:rPr>
                <a:t>By providing discounts on products during special event, it makes customers feel excited and in a hurry to buy. People like getting deals, especially during celebrations. This helps businesses get new customers, make current customers come back, and make people like the brand even more.</a:t>
              </a:r>
            </a:p>
          </p:txBody>
        </p:sp>
      </p:grpSp>
      <p:sp>
        <p:nvSpPr>
          <p:cNvPr id="7" name="Freeform 7"/>
          <p:cNvSpPr/>
          <p:nvPr/>
        </p:nvSpPr>
        <p:spPr>
          <a:xfrm>
            <a:off x="6083822" y="980226"/>
            <a:ext cx="6796236" cy="6796236"/>
          </a:xfrm>
          <a:custGeom>
            <a:avLst/>
            <a:gdLst/>
            <a:ahLst/>
            <a:cxnLst/>
            <a:rect l="l" t="t" r="r" b="b"/>
            <a:pathLst>
              <a:path w="6796236" h="6796236">
                <a:moveTo>
                  <a:pt x="0" y="0"/>
                </a:moveTo>
                <a:lnTo>
                  <a:pt x="6796236" y="0"/>
                </a:lnTo>
                <a:lnTo>
                  <a:pt x="6796236" y="6796235"/>
                </a:lnTo>
                <a:lnTo>
                  <a:pt x="0" y="6796235"/>
                </a:lnTo>
                <a:lnTo>
                  <a:pt x="0" y="0"/>
                </a:lnTo>
                <a:close/>
              </a:path>
            </a:pathLst>
          </a:custGeom>
          <a:blipFill>
            <a:blip r:embed="rId4"/>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7FF"/>
        </a:solidFill>
        <a:effectLst/>
      </p:bgPr>
    </p:bg>
    <p:spTree>
      <p:nvGrpSpPr>
        <p:cNvPr id="1" name=""/>
        <p:cNvGrpSpPr/>
        <p:nvPr/>
      </p:nvGrpSpPr>
      <p:grpSpPr>
        <a:xfrm>
          <a:off x="0" y="0"/>
          <a:ext cx="0" cy="0"/>
          <a:chOff x="0" y="0"/>
          <a:chExt cx="0" cy="0"/>
        </a:xfrm>
      </p:grpSpPr>
      <p:sp>
        <p:nvSpPr>
          <p:cNvPr id="2" name="Freeform 2"/>
          <p:cNvSpPr/>
          <p:nvPr/>
        </p:nvSpPr>
        <p:spPr>
          <a:xfrm>
            <a:off x="14539350" y="8166529"/>
            <a:ext cx="8424068" cy="8413538"/>
          </a:xfrm>
          <a:custGeom>
            <a:avLst/>
            <a:gdLst/>
            <a:ahLst/>
            <a:cxnLst/>
            <a:rect l="l" t="t" r="r" b="b"/>
            <a:pathLst>
              <a:path w="8424068" h="8413538">
                <a:moveTo>
                  <a:pt x="0" y="0"/>
                </a:moveTo>
                <a:lnTo>
                  <a:pt x="8424069" y="0"/>
                </a:lnTo>
                <a:lnTo>
                  <a:pt x="8424069"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650224" y="-5643681"/>
            <a:ext cx="8424068" cy="8413538"/>
          </a:xfrm>
          <a:custGeom>
            <a:avLst/>
            <a:gdLst/>
            <a:ahLst/>
            <a:cxnLst/>
            <a:rect l="l" t="t" r="r" b="b"/>
            <a:pathLst>
              <a:path w="8424068" h="8413538">
                <a:moveTo>
                  <a:pt x="0" y="0"/>
                </a:moveTo>
                <a:lnTo>
                  <a:pt x="8424069" y="0"/>
                </a:lnTo>
                <a:lnTo>
                  <a:pt x="8424069"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892546" y="8137954"/>
            <a:ext cx="13977275" cy="1191571"/>
            <a:chOff x="0" y="0"/>
            <a:chExt cx="3681258" cy="313829"/>
          </a:xfrm>
        </p:grpSpPr>
        <p:sp>
          <p:nvSpPr>
            <p:cNvPr id="5" name="Freeform 5"/>
            <p:cNvSpPr/>
            <p:nvPr/>
          </p:nvSpPr>
          <p:spPr>
            <a:xfrm>
              <a:off x="0" y="0"/>
              <a:ext cx="3681257" cy="313829"/>
            </a:xfrm>
            <a:custGeom>
              <a:avLst/>
              <a:gdLst/>
              <a:ahLst/>
              <a:cxnLst/>
              <a:rect l="l" t="t" r="r" b="b"/>
              <a:pathLst>
                <a:path w="3681257" h="313829">
                  <a:moveTo>
                    <a:pt x="28249" y="0"/>
                  </a:moveTo>
                  <a:lnTo>
                    <a:pt x="3653009" y="0"/>
                  </a:lnTo>
                  <a:cubicBezTo>
                    <a:pt x="3660501" y="0"/>
                    <a:pt x="3667686" y="2976"/>
                    <a:pt x="3672984" y="8274"/>
                  </a:cubicBezTo>
                  <a:cubicBezTo>
                    <a:pt x="3678281" y="13571"/>
                    <a:pt x="3681257" y="20757"/>
                    <a:pt x="3681257" y="28249"/>
                  </a:cubicBezTo>
                  <a:lnTo>
                    <a:pt x="3681257" y="285581"/>
                  </a:lnTo>
                  <a:cubicBezTo>
                    <a:pt x="3681257" y="293073"/>
                    <a:pt x="3678281" y="300258"/>
                    <a:pt x="3672984" y="305556"/>
                  </a:cubicBezTo>
                  <a:cubicBezTo>
                    <a:pt x="3667686" y="310853"/>
                    <a:pt x="3660501" y="313829"/>
                    <a:pt x="3653009" y="313829"/>
                  </a:cubicBezTo>
                  <a:lnTo>
                    <a:pt x="28249" y="313829"/>
                  </a:lnTo>
                  <a:cubicBezTo>
                    <a:pt x="20757" y="313829"/>
                    <a:pt x="13571" y="310853"/>
                    <a:pt x="8274" y="305556"/>
                  </a:cubicBezTo>
                  <a:cubicBezTo>
                    <a:pt x="2976" y="300258"/>
                    <a:pt x="0" y="293073"/>
                    <a:pt x="0" y="285581"/>
                  </a:cubicBezTo>
                  <a:lnTo>
                    <a:pt x="0" y="28249"/>
                  </a:lnTo>
                  <a:cubicBezTo>
                    <a:pt x="0" y="20757"/>
                    <a:pt x="2976" y="13571"/>
                    <a:pt x="8274" y="8274"/>
                  </a:cubicBezTo>
                  <a:cubicBezTo>
                    <a:pt x="13571" y="2976"/>
                    <a:pt x="20757" y="0"/>
                    <a:pt x="28249" y="0"/>
                  </a:cubicBezTo>
                  <a:close/>
                </a:path>
              </a:pathLst>
            </a:custGeom>
            <a:solidFill>
              <a:srgbClr val="000000">
                <a:alpha val="0"/>
              </a:srgbClr>
            </a:solidFill>
            <a:ln w="38100" cap="rnd">
              <a:solidFill>
                <a:srgbClr val="B1D4E0"/>
              </a:solidFill>
              <a:prstDash val="solid"/>
              <a:round/>
            </a:ln>
          </p:spPr>
        </p:sp>
        <p:sp>
          <p:nvSpPr>
            <p:cNvPr id="6" name="TextBox 6"/>
            <p:cNvSpPr txBox="1"/>
            <p:nvPr/>
          </p:nvSpPr>
          <p:spPr>
            <a:xfrm>
              <a:off x="0" y="-38100"/>
              <a:ext cx="3681258" cy="351929"/>
            </a:xfrm>
            <a:prstGeom prst="rect">
              <a:avLst/>
            </a:prstGeom>
          </p:spPr>
          <p:txBody>
            <a:bodyPr lIns="50800" tIns="50800" rIns="50800" bIns="50800" rtlCol="0" anchor="ctr"/>
            <a:lstStyle/>
            <a:p>
              <a:pPr algn="ctr">
                <a:lnSpc>
                  <a:spcPts val="2659"/>
                </a:lnSpc>
                <a:spcBef>
                  <a:spcPct val="0"/>
                </a:spcBef>
              </a:pPr>
              <a:r>
                <a:rPr lang="en-US" sz="1899">
                  <a:solidFill>
                    <a:srgbClr val="000000"/>
                  </a:solidFill>
                  <a:latin typeface="Canva Sans"/>
                </a:rPr>
                <a:t>Saying thank you when an Instagram business reaches a certain number of followers in marketing serves to express gratitude and build a positive relationship with the audience. It acknowledges the support of the followers, making them feel valued and appreciated. </a:t>
              </a:r>
            </a:p>
          </p:txBody>
        </p:sp>
      </p:grpSp>
      <p:sp>
        <p:nvSpPr>
          <p:cNvPr id="7" name="Freeform 7"/>
          <p:cNvSpPr/>
          <p:nvPr/>
        </p:nvSpPr>
        <p:spPr>
          <a:xfrm>
            <a:off x="5483066" y="683284"/>
            <a:ext cx="7145211" cy="7145211"/>
          </a:xfrm>
          <a:custGeom>
            <a:avLst/>
            <a:gdLst/>
            <a:ahLst/>
            <a:cxnLst/>
            <a:rect l="l" t="t" r="r" b="b"/>
            <a:pathLst>
              <a:path w="7145211" h="7145211">
                <a:moveTo>
                  <a:pt x="0" y="0"/>
                </a:moveTo>
                <a:lnTo>
                  <a:pt x="7145210" y="0"/>
                </a:lnTo>
                <a:lnTo>
                  <a:pt x="7145210" y="7145211"/>
                </a:lnTo>
                <a:lnTo>
                  <a:pt x="0" y="7145211"/>
                </a:lnTo>
                <a:lnTo>
                  <a:pt x="0" y="0"/>
                </a:lnTo>
                <a:close/>
              </a:path>
            </a:pathLst>
          </a:custGeom>
          <a:blipFill>
            <a:blip r:embed="rId4"/>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7FF"/>
        </a:solidFill>
        <a:effectLst/>
      </p:bgPr>
    </p:bg>
    <p:spTree>
      <p:nvGrpSpPr>
        <p:cNvPr id="1" name=""/>
        <p:cNvGrpSpPr/>
        <p:nvPr/>
      </p:nvGrpSpPr>
      <p:grpSpPr>
        <a:xfrm>
          <a:off x="0" y="0"/>
          <a:ext cx="0" cy="0"/>
          <a:chOff x="0" y="0"/>
          <a:chExt cx="0" cy="0"/>
        </a:xfrm>
      </p:grpSpPr>
      <p:sp>
        <p:nvSpPr>
          <p:cNvPr id="2" name="Freeform 2"/>
          <p:cNvSpPr/>
          <p:nvPr/>
        </p:nvSpPr>
        <p:spPr>
          <a:xfrm>
            <a:off x="15282463" y="8026486"/>
            <a:ext cx="8424068" cy="8413538"/>
          </a:xfrm>
          <a:custGeom>
            <a:avLst/>
            <a:gdLst/>
            <a:ahLst/>
            <a:cxnLst/>
            <a:rect l="l" t="t" r="r" b="b"/>
            <a:pathLst>
              <a:path w="8424068" h="8413538">
                <a:moveTo>
                  <a:pt x="0" y="0"/>
                </a:moveTo>
                <a:lnTo>
                  <a:pt x="8424068" y="0"/>
                </a:lnTo>
                <a:lnTo>
                  <a:pt x="8424068"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774468" y="-6236912"/>
            <a:ext cx="8424068" cy="8413538"/>
          </a:xfrm>
          <a:custGeom>
            <a:avLst/>
            <a:gdLst/>
            <a:ahLst/>
            <a:cxnLst/>
            <a:rect l="l" t="t" r="r" b="b"/>
            <a:pathLst>
              <a:path w="8424068" h="8413538">
                <a:moveTo>
                  <a:pt x="0" y="0"/>
                </a:moveTo>
                <a:lnTo>
                  <a:pt x="8424068" y="0"/>
                </a:lnTo>
                <a:lnTo>
                  <a:pt x="8424068" y="8413539"/>
                </a:lnTo>
                <a:lnTo>
                  <a:pt x="0" y="8413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560809" y="2056957"/>
            <a:ext cx="7166382" cy="989199"/>
          </a:xfrm>
          <a:prstGeom prst="rect">
            <a:avLst/>
          </a:prstGeom>
        </p:spPr>
        <p:txBody>
          <a:bodyPr lIns="0" tIns="0" rIns="0" bIns="0" rtlCol="0" anchor="t">
            <a:spAutoFit/>
          </a:bodyPr>
          <a:lstStyle/>
          <a:p>
            <a:pPr algn="ctr">
              <a:lnSpc>
                <a:spcPts val="7444"/>
              </a:lnSpc>
            </a:pPr>
            <a:r>
              <a:rPr lang="en-US" sz="7444">
                <a:solidFill>
                  <a:srgbClr val="051D40"/>
                </a:solidFill>
                <a:latin typeface="Genty Bold"/>
              </a:rPr>
              <a:t>Aumsara Beeds</a:t>
            </a:r>
          </a:p>
        </p:txBody>
      </p:sp>
      <p:sp>
        <p:nvSpPr>
          <p:cNvPr id="5" name="TextBox 5"/>
          <p:cNvSpPr txBox="1"/>
          <p:nvPr/>
        </p:nvSpPr>
        <p:spPr>
          <a:xfrm>
            <a:off x="1866497" y="3046157"/>
            <a:ext cx="15089311" cy="4533900"/>
          </a:xfrm>
          <a:prstGeom prst="rect">
            <a:avLst/>
          </a:prstGeom>
        </p:spPr>
        <p:txBody>
          <a:bodyPr lIns="0" tIns="0" rIns="0" bIns="0" rtlCol="0" anchor="t">
            <a:spAutoFit/>
          </a:bodyPr>
          <a:lstStyle/>
          <a:p>
            <a:pPr algn="just">
              <a:lnSpc>
                <a:spcPts val="5162"/>
              </a:lnSpc>
            </a:pPr>
            <a:r>
              <a:rPr lang="en-US" sz="4301">
                <a:solidFill>
                  <a:srgbClr val="051D40"/>
                </a:solidFill>
                <a:latin typeface="Nunito Sans"/>
              </a:rPr>
              <a:t>Aumsara Beads is a unique jewelry brand that specializes in handcrafted bracelets, necklaces, and rings made exclusively from carefully selected beads. The brand name itself blends the essence of spirituality (Aum) with the beauty of crafting (Sara), encapsulating a brand dedicated to creating meaningful and aesthetically pleasing jewelry pieces.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7FF"/>
        </a:solidFill>
        <a:effectLst/>
      </p:bgPr>
    </p:bg>
    <p:spTree>
      <p:nvGrpSpPr>
        <p:cNvPr id="1" name=""/>
        <p:cNvGrpSpPr/>
        <p:nvPr/>
      </p:nvGrpSpPr>
      <p:grpSpPr>
        <a:xfrm>
          <a:off x="0" y="0"/>
          <a:ext cx="0" cy="0"/>
          <a:chOff x="0" y="0"/>
          <a:chExt cx="0" cy="0"/>
        </a:xfrm>
      </p:grpSpPr>
      <p:sp>
        <p:nvSpPr>
          <p:cNvPr id="2" name="Freeform 2"/>
          <p:cNvSpPr/>
          <p:nvPr/>
        </p:nvSpPr>
        <p:spPr>
          <a:xfrm>
            <a:off x="11966107" y="8611375"/>
            <a:ext cx="8424068" cy="8413538"/>
          </a:xfrm>
          <a:custGeom>
            <a:avLst/>
            <a:gdLst/>
            <a:ahLst/>
            <a:cxnLst/>
            <a:rect l="l" t="t" r="r" b="b"/>
            <a:pathLst>
              <a:path w="8424068" h="8413538">
                <a:moveTo>
                  <a:pt x="0" y="0"/>
                </a:moveTo>
                <a:lnTo>
                  <a:pt x="8424068" y="0"/>
                </a:lnTo>
                <a:lnTo>
                  <a:pt x="8424068"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5133" y="-5798355"/>
            <a:ext cx="7766021" cy="7756313"/>
          </a:xfrm>
          <a:custGeom>
            <a:avLst/>
            <a:gdLst/>
            <a:ahLst/>
            <a:cxnLst/>
            <a:rect l="l" t="t" r="r" b="b"/>
            <a:pathLst>
              <a:path w="7766021" h="7756313">
                <a:moveTo>
                  <a:pt x="0" y="0"/>
                </a:moveTo>
                <a:lnTo>
                  <a:pt x="7766021" y="0"/>
                </a:lnTo>
                <a:lnTo>
                  <a:pt x="7766021" y="7756313"/>
                </a:lnTo>
                <a:lnTo>
                  <a:pt x="0" y="77563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284198" y="877413"/>
            <a:ext cx="12149719" cy="1475039"/>
          </a:xfrm>
          <a:prstGeom prst="rect">
            <a:avLst/>
          </a:prstGeom>
        </p:spPr>
        <p:txBody>
          <a:bodyPr lIns="0" tIns="0" rIns="0" bIns="0" rtlCol="0" anchor="t">
            <a:spAutoFit/>
          </a:bodyPr>
          <a:lstStyle/>
          <a:p>
            <a:pPr algn="ctr">
              <a:lnSpc>
                <a:spcPts val="11053"/>
              </a:lnSpc>
            </a:pPr>
            <a:r>
              <a:rPr lang="en-US" sz="11053">
                <a:solidFill>
                  <a:srgbClr val="051D40"/>
                </a:solidFill>
                <a:latin typeface="Genty Bold"/>
              </a:rPr>
              <a:t>Marketing Strategy</a:t>
            </a:r>
          </a:p>
        </p:txBody>
      </p:sp>
      <p:grpSp>
        <p:nvGrpSpPr>
          <p:cNvPr id="5" name="Group 5"/>
          <p:cNvGrpSpPr/>
          <p:nvPr/>
        </p:nvGrpSpPr>
        <p:grpSpPr>
          <a:xfrm>
            <a:off x="854083" y="4153475"/>
            <a:ext cx="5284198" cy="5104825"/>
            <a:chOff x="0" y="0"/>
            <a:chExt cx="1537717" cy="1485519"/>
          </a:xfrm>
        </p:grpSpPr>
        <p:sp>
          <p:nvSpPr>
            <p:cNvPr id="6" name="Freeform 6"/>
            <p:cNvSpPr/>
            <p:nvPr/>
          </p:nvSpPr>
          <p:spPr>
            <a:xfrm>
              <a:off x="0" y="0"/>
              <a:ext cx="1537717" cy="1485519"/>
            </a:xfrm>
            <a:custGeom>
              <a:avLst/>
              <a:gdLst/>
              <a:ahLst/>
              <a:cxnLst/>
              <a:rect l="l" t="t" r="r" b="b"/>
              <a:pathLst>
                <a:path w="1537717" h="1485519">
                  <a:moveTo>
                    <a:pt x="74720" y="0"/>
                  </a:moveTo>
                  <a:lnTo>
                    <a:pt x="1462997" y="0"/>
                  </a:lnTo>
                  <a:cubicBezTo>
                    <a:pt x="1504264" y="0"/>
                    <a:pt x="1537717" y="33454"/>
                    <a:pt x="1537717" y="74720"/>
                  </a:cubicBezTo>
                  <a:lnTo>
                    <a:pt x="1537717" y="1410798"/>
                  </a:lnTo>
                  <a:cubicBezTo>
                    <a:pt x="1537717" y="1430615"/>
                    <a:pt x="1529845" y="1449621"/>
                    <a:pt x="1515832" y="1463634"/>
                  </a:cubicBezTo>
                  <a:cubicBezTo>
                    <a:pt x="1501819" y="1477647"/>
                    <a:pt x="1482814" y="1485519"/>
                    <a:pt x="1462997" y="1485519"/>
                  </a:cubicBezTo>
                  <a:lnTo>
                    <a:pt x="74720" y="1485519"/>
                  </a:lnTo>
                  <a:cubicBezTo>
                    <a:pt x="54903" y="1485519"/>
                    <a:pt x="35898" y="1477647"/>
                    <a:pt x="21885" y="1463634"/>
                  </a:cubicBezTo>
                  <a:cubicBezTo>
                    <a:pt x="7872" y="1449621"/>
                    <a:pt x="0" y="1430615"/>
                    <a:pt x="0" y="1410798"/>
                  </a:cubicBezTo>
                  <a:lnTo>
                    <a:pt x="0" y="74720"/>
                  </a:lnTo>
                  <a:cubicBezTo>
                    <a:pt x="0" y="54903"/>
                    <a:pt x="7872" y="35898"/>
                    <a:pt x="21885" y="21885"/>
                  </a:cubicBezTo>
                  <a:cubicBezTo>
                    <a:pt x="35898" y="7872"/>
                    <a:pt x="54903" y="0"/>
                    <a:pt x="74720" y="0"/>
                  </a:cubicBezTo>
                  <a:close/>
                </a:path>
              </a:pathLst>
            </a:custGeom>
            <a:solidFill>
              <a:srgbClr val="B1D4E0"/>
            </a:solidFill>
          </p:spPr>
        </p:sp>
        <p:sp>
          <p:nvSpPr>
            <p:cNvPr id="7" name="TextBox 7"/>
            <p:cNvSpPr txBox="1"/>
            <p:nvPr/>
          </p:nvSpPr>
          <p:spPr>
            <a:xfrm>
              <a:off x="0" y="-38100"/>
              <a:ext cx="1537717" cy="1523619"/>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688029" y="4974205"/>
            <a:ext cx="5450252" cy="3478738"/>
          </a:xfrm>
          <a:prstGeom prst="rect">
            <a:avLst/>
          </a:prstGeom>
        </p:spPr>
        <p:txBody>
          <a:bodyPr lIns="0" tIns="0" rIns="0" bIns="0" rtlCol="0" anchor="t">
            <a:spAutoFit/>
          </a:bodyPr>
          <a:lstStyle/>
          <a:p>
            <a:pPr marL="629476" lvl="1" indent="-314738">
              <a:lnSpc>
                <a:spcPts val="3498"/>
              </a:lnSpc>
              <a:buFont typeface="Arial"/>
              <a:buChar char="•"/>
            </a:pPr>
            <a:r>
              <a:rPr lang="en-US" sz="2915">
                <a:solidFill>
                  <a:srgbClr val="051D40"/>
                </a:solidFill>
                <a:latin typeface="Nunito Sans"/>
              </a:rPr>
              <a:t>Female age around 15-40 </a:t>
            </a:r>
          </a:p>
          <a:p>
            <a:pPr marL="629476" lvl="1" indent="-314738">
              <a:lnSpc>
                <a:spcPts val="3498"/>
              </a:lnSpc>
              <a:buFont typeface="Arial"/>
              <a:buChar char="•"/>
            </a:pPr>
            <a:r>
              <a:rPr lang="en-US" sz="2915">
                <a:solidFill>
                  <a:srgbClr val="051D40"/>
                </a:solidFill>
                <a:latin typeface="Nunito Sans"/>
              </a:rPr>
              <a:t>- Fashion-conscious and appreciative of handmade items. </a:t>
            </a:r>
          </a:p>
          <a:p>
            <a:pPr marL="629476" lvl="1" indent="-314738">
              <a:lnSpc>
                <a:spcPts val="3498"/>
              </a:lnSpc>
              <a:buFont typeface="Arial"/>
              <a:buChar char="•"/>
            </a:pPr>
            <a:r>
              <a:rPr lang="en-US" sz="2915">
                <a:solidFill>
                  <a:srgbClr val="051D40"/>
                </a:solidFill>
                <a:latin typeface="Nunito Sans"/>
              </a:rPr>
              <a:t>Value uniqueness and individuality.</a:t>
            </a:r>
          </a:p>
          <a:p>
            <a:pPr marL="629476" lvl="1" indent="-314738">
              <a:lnSpc>
                <a:spcPts val="3498"/>
              </a:lnSpc>
              <a:buFont typeface="Arial"/>
              <a:buChar char="•"/>
            </a:pPr>
            <a:r>
              <a:rPr lang="en-US" sz="2915">
                <a:solidFill>
                  <a:srgbClr val="051D40"/>
                </a:solidFill>
                <a:latin typeface="Nunito Sans"/>
              </a:rPr>
              <a:t>Regularly purchase and wear jewelry.</a:t>
            </a:r>
          </a:p>
        </p:txBody>
      </p:sp>
      <p:sp>
        <p:nvSpPr>
          <p:cNvPr id="9" name="TextBox 9"/>
          <p:cNvSpPr txBox="1"/>
          <p:nvPr/>
        </p:nvSpPr>
        <p:spPr>
          <a:xfrm>
            <a:off x="1146508" y="3361321"/>
            <a:ext cx="4699349" cy="607707"/>
          </a:xfrm>
          <a:prstGeom prst="rect">
            <a:avLst/>
          </a:prstGeom>
        </p:spPr>
        <p:txBody>
          <a:bodyPr lIns="0" tIns="0" rIns="0" bIns="0" rtlCol="0" anchor="t">
            <a:spAutoFit/>
          </a:bodyPr>
          <a:lstStyle/>
          <a:p>
            <a:pPr algn="ctr">
              <a:lnSpc>
                <a:spcPts val="4525"/>
              </a:lnSpc>
            </a:pPr>
            <a:r>
              <a:rPr lang="en-US" sz="4525">
                <a:solidFill>
                  <a:srgbClr val="051D40"/>
                </a:solidFill>
                <a:latin typeface="Genty Bold"/>
              </a:rPr>
              <a:t>Segmentaion</a:t>
            </a:r>
          </a:p>
        </p:txBody>
      </p:sp>
      <p:grpSp>
        <p:nvGrpSpPr>
          <p:cNvPr id="10" name="Group 10"/>
          <p:cNvGrpSpPr/>
          <p:nvPr/>
        </p:nvGrpSpPr>
        <p:grpSpPr>
          <a:xfrm>
            <a:off x="6561154" y="4153596"/>
            <a:ext cx="5284198" cy="5104704"/>
            <a:chOff x="0" y="0"/>
            <a:chExt cx="1537717" cy="1485484"/>
          </a:xfrm>
        </p:grpSpPr>
        <p:sp>
          <p:nvSpPr>
            <p:cNvPr id="11" name="Freeform 11"/>
            <p:cNvSpPr/>
            <p:nvPr/>
          </p:nvSpPr>
          <p:spPr>
            <a:xfrm>
              <a:off x="0" y="0"/>
              <a:ext cx="1537717" cy="1485484"/>
            </a:xfrm>
            <a:custGeom>
              <a:avLst/>
              <a:gdLst/>
              <a:ahLst/>
              <a:cxnLst/>
              <a:rect l="l" t="t" r="r" b="b"/>
              <a:pathLst>
                <a:path w="1537717" h="1485484">
                  <a:moveTo>
                    <a:pt x="74720" y="0"/>
                  </a:moveTo>
                  <a:lnTo>
                    <a:pt x="1462997" y="0"/>
                  </a:lnTo>
                  <a:cubicBezTo>
                    <a:pt x="1504264" y="0"/>
                    <a:pt x="1537717" y="33454"/>
                    <a:pt x="1537717" y="74720"/>
                  </a:cubicBezTo>
                  <a:lnTo>
                    <a:pt x="1537717" y="1410763"/>
                  </a:lnTo>
                  <a:cubicBezTo>
                    <a:pt x="1537717" y="1430581"/>
                    <a:pt x="1529845" y="1449586"/>
                    <a:pt x="1515832" y="1463599"/>
                  </a:cubicBezTo>
                  <a:cubicBezTo>
                    <a:pt x="1501819" y="1477612"/>
                    <a:pt x="1482814" y="1485484"/>
                    <a:pt x="1462997" y="1485484"/>
                  </a:cubicBezTo>
                  <a:lnTo>
                    <a:pt x="74720" y="1485484"/>
                  </a:lnTo>
                  <a:cubicBezTo>
                    <a:pt x="54903" y="1485484"/>
                    <a:pt x="35898" y="1477612"/>
                    <a:pt x="21885" y="1463599"/>
                  </a:cubicBezTo>
                  <a:cubicBezTo>
                    <a:pt x="7872" y="1449586"/>
                    <a:pt x="0" y="1430581"/>
                    <a:pt x="0" y="1410763"/>
                  </a:cubicBezTo>
                  <a:lnTo>
                    <a:pt x="0" y="74720"/>
                  </a:lnTo>
                  <a:cubicBezTo>
                    <a:pt x="0" y="54903"/>
                    <a:pt x="7872" y="35898"/>
                    <a:pt x="21885" y="21885"/>
                  </a:cubicBezTo>
                  <a:cubicBezTo>
                    <a:pt x="35898" y="7872"/>
                    <a:pt x="54903" y="0"/>
                    <a:pt x="74720" y="0"/>
                  </a:cubicBezTo>
                  <a:close/>
                </a:path>
              </a:pathLst>
            </a:custGeom>
            <a:solidFill>
              <a:srgbClr val="B1D4E0"/>
            </a:solidFill>
          </p:spPr>
        </p:sp>
        <p:sp>
          <p:nvSpPr>
            <p:cNvPr id="12" name="TextBox 12"/>
            <p:cNvSpPr txBox="1"/>
            <p:nvPr/>
          </p:nvSpPr>
          <p:spPr>
            <a:xfrm>
              <a:off x="0" y="-38100"/>
              <a:ext cx="1537717" cy="1523584"/>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6535524" y="4974205"/>
            <a:ext cx="4877687" cy="3886200"/>
          </a:xfrm>
          <a:prstGeom prst="rect">
            <a:avLst/>
          </a:prstGeom>
        </p:spPr>
        <p:txBody>
          <a:bodyPr lIns="0" tIns="0" rIns="0" bIns="0" rtlCol="0" anchor="t">
            <a:spAutoFit/>
          </a:bodyPr>
          <a:lstStyle/>
          <a:p>
            <a:pPr marL="692885" lvl="1" indent="-346443">
              <a:lnSpc>
                <a:spcPts val="3851"/>
              </a:lnSpc>
              <a:buFont typeface="Arial"/>
              <a:buChar char="•"/>
            </a:pPr>
            <a:r>
              <a:rPr lang="en-US" sz="3209" dirty="0">
                <a:solidFill>
                  <a:srgbClr val="051D40"/>
                </a:solidFill>
                <a:latin typeface="Nunito Sans"/>
              </a:rPr>
              <a:t>Focusing on teens and young adult women (15-25 years old)</a:t>
            </a:r>
          </a:p>
          <a:p>
            <a:pPr marL="692885" lvl="1" indent="-346443">
              <a:lnSpc>
                <a:spcPts val="3851"/>
              </a:lnSpc>
              <a:buFont typeface="Arial"/>
              <a:buChar char="•"/>
            </a:pPr>
            <a:r>
              <a:rPr lang="en-US" sz="3209" dirty="0">
                <a:solidFill>
                  <a:srgbClr val="051D40"/>
                </a:solidFill>
                <a:latin typeface="Nunito Sans"/>
              </a:rPr>
              <a:t>consumers who appreciate handmade, unique jewelry.</a:t>
            </a:r>
          </a:p>
        </p:txBody>
      </p:sp>
      <p:sp>
        <p:nvSpPr>
          <p:cNvPr id="14" name="TextBox 14"/>
          <p:cNvSpPr txBox="1"/>
          <p:nvPr/>
        </p:nvSpPr>
        <p:spPr>
          <a:xfrm>
            <a:off x="6561154" y="3361321"/>
            <a:ext cx="4699349" cy="607707"/>
          </a:xfrm>
          <a:prstGeom prst="rect">
            <a:avLst/>
          </a:prstGeom>
        </p:spPr>
        <p:txBody>
          <a:bodyPr lIns="0" tIns="0" rIns="0" bIns="0" rtlCol="0" anchor="t">
            <a:spAutoFit/>
          </a:bodyPr>
          <a:lstStyle/>
          <a:p>
            <a:pPr algn="ctr">
              <a:lnSpc>
                <a:spcPts val="4525"/>
              </a:lnSpc>
            </a:pPr>
            <a:r>
              <a:rPr lang="en-US" sz="4525">
                <a:solidFill>
                  <a:srgbClr val="051D40"/>
                </a:solidFill>
                <a:latin typeface="Genty Bold"/>
              </a:rPr>
              <a:t>Targeting</a:t>
            </a:r>
          </a:p>
        </p:txBody>
      </p:sp>
      <p:grpSp>
        <p:nvGrpSpPr>
          <p:cNvPr id="15" name="Group 15"/>
          <p:cNvGrpSpPr/>
          <p:nvPr/>
        </p:nvGrpSpPr>
        <p:grpSpPr>
          <a:xfrm>
            <a:off x="12264452" y="4261681"/>
            <a:ext cx="6138281" cy="5104825"/>
            <a:chOff x="0" y="0"/>
            <a:chExt cx="1786258" cy="1485519"/>
          </a:xfrm>
        </p:grpSpPr>
        <p:sp>
          <p:nvSpPr>
            <p:cNvPr id="16" name="Freeform 16"/>
            <p:cNvSpPr/>
            <p:nvPr/>
          </p:nvSpPr>
          <p:spPr>
            <a:xfrm>
              <a:off x="0" y="0"/>
              <a:ext cx="1786258" cy="1485519"/>
            </a:xfrm>
            <a:custGeom>
              <a:avLst/>
              <a:gdLst/>
              <a:ahLst/>
              <a:cxnLst/>
              <a:rect l="l" t="t" r="r" b="b"/>
              <a:pathLst>
                <a:path w="1786258" h="1485519">
                  <a:moveTo>
                    <a:pt x="64324" y="0"/>
                  </a:moveTo>
                  <a:lnTo>
                    <a:pt x="1721934" y="0"/>
                  </a:lnTo>
                  <a:cubicBezTo>
                    <a:pt x="1738994" y="0"/>
                    <a:pt x="1755355" y="6777"/>
                    <a:pt x="1767418" y="18840"/>
                  </a:cubicBezTo>
                  <a:cubicBezTo>
                    <a:pt x="1779481" y="30903"/>
                    <a:pt x="1786258" y="47264"/>
                    <a:pt x="1786258" y="64324"/>
                  </a:cubicBezTo>
                  <a:lnTo>
                    <a:pt x="1786258" y="1421195"/>
                  </a:lnTo>
                  <a:cubicBezTo>
                    <a:pt x="1786258" y="1456720"/>
                    <a:pt x="1757459" y="1485519"/>
                    <a:pt x="1721934" y="1485519"/>
                  </a:cubicBezTo>
                  <a:lnTo>
                    <a:pt x="64324" y="1485519"/>
                  </a:lnTo>
                  <a:cubicBezTo>
                    <a:pt x="47264" y="1485519"/>
                    <a:pt x="30903" y="1478742"/>
                    <a:pt x="18840" y="1466679"/>
                  </a:cubicBezTo>
                  <a:cubicBezTo>
                    <a:pt x="6777" y="1454616"/>
                    <a:pt x="0" y="1438255"/>
                    <a:pt x="0" y="1421195"/>
                  </a:cubicBezTo>
                  <a:lnTo>
                    <a:pt x="0" y="64324"/>
                  </a:lnTo>
                  <a:cubicBezTo>
                    <a:pt x="0" y="47264"/>
                    <a:pt x="6777" y="30903"/>
                    <a:pt x="18840" y="18840"/>
                  </a:cubicBezTo>
                  <a:cubicBezTo>
                    <a:pt x="30903" y="6777"/>
                    <a:pt x="47264" y="0"/>
                    <a:pt x="64324" y="0"/>
                  </a:cubicBezTo>
                  <a:close/>
                </a:path>
              </a:pathLst>
            </a:custGeom>
            <a:solidFill>
              <a:srgbClr val="B1D4E0"/>
            </a:solidFill>
          </p:spPr>
        </p:sp>
        <p:sp>
          <p:nvSpPr>
            <p:cNvPr id="17" name="TextBox 17"/>
            <p:cNvSpPr txBox="1"/>
            <p:nvPr/>
          </p:nvSpPr>
          <p:spPr>
            <a:xfrm>
              <a:off x="0" y="-38100"/>
              <a:ext cx="1786258" cy="1523619"/>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12250597" y="4775832"/>
            <a:ext cx="5529119" cy="4482468"/>
          </a:xfrm>
          <a:prstGeom prst="rect">
            <a:avLst/>
          </a:prstGeom>
        </p:spPr>
        <p:txBody>
          <a:bodyPr lIns="0" tIns="0" rIns="0" bIns="0" rtlCol="0" anchor="t">
            <a:spAutoFit/>
          </a:bodyPr>
          <a:lstStyle/>
          <a:p>
            <a:pPr marL="638585" lvl="1" indent="-319293">
              <a:lnSpc>
                <a:spcPts val="3549"/>
              </a:lnSpc>
              <a:buFont typeface="Arial"/>
              <a:buChar char="•"/>
            </a:pPr>
            <a:r>
              <a:rPr lang="en-US" sz="2957" dirty="0">
                <a:solidFill>
                  <a:srgbClr val="051D40"/>
                </a:solidFill>
                <a:latin typeface="Nunito Sans"/>
              </a:rPr>
              <a:t>Emphasize the handcrafted nature of the jewelry, portraying it as wearable art that tells a story.</a:t>
            </a:r>
          </a:p>
          <a:p>
            <a:pPr marL="638585" lvl="1" indent="-319293">
              <a:lnSpc>
                <a:spcPts val="3549"/>
              </a:lnSpc>
              <a:buFont typeface="Arial"/>
              <a:buChar char="•"/>
            </a:pPr>
            <a:r>
              <a:rPr lang="en-US" sz="2957" dirty="0">
                <a:solidFill>
                  <a:srgbClr val="051D40"/>
                </a:solidFill>
                <a:latin typeface="Nunito Sans"/>
              </a:rPr>
              <a:t>Utilize social media platforms (Instagram, Pinterest) to showcase the aesthetic appeal and spiritual significance of the jewelry.</a:t>
            </a:r>
          </a:p>
        </p:txBody>
      </p:sp>
      <p:sp>
        <p:nvSpPr>
          <p:cNvPr id="19" name="TextBox 19"/>
          <p:cNvSpPr txBox="1"/>
          <p:nvPr/>
        </p:nvSpPr>
        <p:spPr>
          <a:xfrm>
            <a:off x="12559951" y="3136193"/>
            <a:ext cx="4699349" cy="607707"/>
          </a:xfrm>
          <a:prstGeom prst="rect">
            <a:avLst/>
          </a:prstGeom>
        </p:spPr>
        <p:txBody>
          <a:bodyPr lIns="0" tIns="0" rIns="0" bIns="0" rtlCol="0" anchor="t">
            <a:spAutoFit/>
          </a:bodyPr>
          <a:lstStyle/>
          <a:p>
            <a:pPr algn="ctr">
              <a:lnSpc>
                <a:spcPts val="4525"/>
              </a:lnSpc>
            </a:pPr>
            <a:r>
              <a:rPr lang="en-US" sz="4525">
                <a:solidFill>
                  <a:srgbClr val="051D40"/>
                </a:solidFill>
                <a:latin typeface="Genty Bold"/>
              </a:rPr>
              <a:t>Positioning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7FF"/>
        </a:solidFill>
        <a:effectLst/>
      </p:bgPr>
    </p:bg>
    <p:spTree>
      <p:nvGrpSpPr>
        <p:cNvPr id="1" name=""/>
        <p:cNvGrpSpPr/>
        <p:nvPr/>
      </p:nvGrpSpPr>
      <p:grpSpPr>
        <a:xfrm>
          <a:off x="0" y="0"/>
          <a:ext cx="0" cy="0"/>
          <a:chOff x="0" y="0"/>
          <a:chExt cx="0" cy="0"/>
        </a:xfrm>
      </p:grpSpPr>
      <p:sp>
        <p:nvSpPr>
          <p:cNvPr id="2" name="Freeform 2"/>
          <p:cNvSpPr/>
          <p:nvPr/>
        </p:nvSpPr>
        <p:spPr>
          <a:xfrm>
            <a:off x="14539350" y="8166529"/>
            <a:ext cx="8424068" cy="8413538"/>
          </a:xfrm>
          <a:custGeom>
            <a:avLst/>
            <a:gdLst/>
            <a:ahLst/>
            <a:cxnLst/>
            <a:rect l="l" t="t" r="r" b="b"/>
            <a:pathLst>
              <a:path w="8424068" h="8413538">
                <a:moveTo>
                  <a:pt x="0" y="0"/>
                </a:moveTo>
                <a:lnTo>
                  <a:pt x="8424069" y="0"/>
                </a:lnTo>
                <a:lnTo>
                  <a:pt x="8424069"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650224" y="-5643681"/>
            <a:ext cx="8424068" cy="8413538"/>
          </a:xfrm>
          <a:custGeom>
            <a:avLst/>
            <a:gdLst/>
            <a:ahLst/>
            <a:cxnLst/>
            <a:rect l="l" t="t" r="r" b="b"/>
            <a:pathLst>
              <a:path w="8424068" h="8413538">
                <a:moveTo>
                  <a:pt x="0" y="0"/>
                </a:moveTo>
                <a:lnTo>
                  <a:pt x="8424069" y="0"/>
                </a:lnTo>
                <a:lnTo>
                  <a:pt x="8424069"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069141" y="3194768"/>
            <a:ext cx="11729631" cy="3897465"/>
          </a:xfrm>
          <a:custGeom>
            <a:avLst/>
            <a:gdLst/>
            <a:ahLst/>
            <a:cxnLst/>
            <a:rect l="l" t="t" r="r" b="b"/>
            <a:pathLst>
              <a:path w="11729631" h="3897465">
                <a:moveTo>
                  <a:pt x="0" y="0"/>
                </a:moveTo>
                <a:lnTo>
                  <a:pt x="11729630" y="0"/>
                </a:lnTo>
                <a:lnTo>
                  <a:pt x="11729630" y="3897464"/>
                </a:lnTo>
                <a:lnTo>
                  <a:pt x="0" y="3897464"/>
                </a:lnTo>
                <a:lnTo>
                  <a:pt x="0" y="0"/>
                </a:lnTo>
                <a:close/>
              </a:path>
            </a:pathLst>
          </a:custGeom>
          <a:blipFill>
            <a:blip r:embed="rId4"/>
            <a:stretch>
              <a:fillRect/>
            </a:stretch>
          </a:blipFill>
        </p:spPr>
      </p:sp>
      <p:sp>
        <p:nvSpPr>
          <p:cNvPr id="5" name="TextBox 5"/>
          <p:cNvSpPr txBox="1"/>
          <p:nvPr/>
        </p:nvSpPr>
        <p:spPr>
          <a:xfrm>
            <a:off x="3069141" y="1436932"/>
            <a:ext cx="12149719" cy="707508"/>
          </a:xfrm>
          <a:prstGeom prst="rect">
            <a:avLst/>
          </a:prstGeom>
        </p:spPr>
        <p:txBody>
          <a:bodyPr lIns="0" tIns="0" rIns="0" bIns="0" rtlCol="0" anchor="t">
            <a:spAutoFit/>
          </a:bodyPr>
          <a:lstStyle/>
          <a:p>
            <a:pPr algn="just">
              <a:lnSpc>
                <a:spcPts val="5354"/>
              </a:lnSpc>
            </a:pPr>
            <a:r>
              <a:rPr lang="en-US" sz="5354">
                <a:solidFill>
                  <a:srgbClr val="051D40"/>
                </a:solidFill>
                <a:latin typeface="Genty Bold"/>
              </a:rPr>
              <a:t>Social Media Content for Aumsara Beads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7FF"/>
        </a:solidFill>
        <a:effectLst/>
      </p:bgPr>
    </p:bg>
    <p:spTree>
      <p:nvGrpSpPr>
        <p:cNvPr id="1" name=""/>
        <p:cNvGrpSpPr/>
        <p:nvPr/>
      </p:nvGrpSpPr>
      <p:grpSpPr>
        <a:xfrm>
          <a:off x="0" y="0"/>
          <a:ext cx="0" cy="0"/>
          <a:chOff x="0" y="0"/>
          <a:chExt cx="0" cy="0"/>
        </a:xfrm>
      </p:grpSpPr>
      <p:sp>
        <p:nvSpPr>
          <p:cNvPr id="2" name="Freeform 2"/>
          <p:cNvSpPr/>
          <p:nvPr/>
        </p:nvSpPr>
        <p:spPr>
          <a:xfrm>
            <a:off x="15282463" y="8026486"/>
            <a:ext cx="8424068" cy="8413538"/>
          </a:xfrm>
          <a:custGeom>
            <a:avLst/>
            <a:gdLst/>
            <a:ahLst/>
            <a:cxnLst/>
            <a:rect l="l" t="t" r="r" b="b"/>
            <a:pathLst>
              <a:path w="8424068" h="8413538">
                <a:moveTo>
                  <a:pt x="0" y="0"/>
                </a:moveTo>
                <a:lnTo>
                  <a:pt x="8424068" y="0"/>
                </a:lnTo>
                <a:lnTo>
                  <a:pt x="8424068"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774468" y="-6236912"/>
            <a:ext cx="8424068" cy="8413538"/>
          </a:xfrm>
          <a:custGeom>
            <a:avLst/>
            <a:gdLst/>
            <a:ahLst/>
            <a:cxnLst/>
            <a:rect l="l" t="t" r="r" b="b"/>
            <a:pathLst>
              <a:path w="8424068" h="8413538">
                <a:moveTo>
                  <a:pt x="0" y="0"/>
                </a:moveTo>
                <a:lnTo>
                  <a:pt x="8424068" y="0"/>
                </a:lnTo>
                <a:lnTo>
                  <a:pt x="8424068" y="8413539"/>
                </a:lnTo>
                <a:lnTo>
                  <a:pt x="0" y="8413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5635466" y="1028700"/>
            <a:ext cx="6796236" cy="6796236"/>
          </a:xfrm>
          <a:custGeom>
            <a:avLst/>
            <a:gdLst/>
            <a:ahLst/>
            <a:cxnLst/>
            <a:rect l="l" t="t" r="r" b="b"/>
            <a:pathLst>
              <a:path w="6796236" h="6796236">
                <a:moveTo>
                  <a:pt x="0" y="0"/>
                </a:moveTo>
                <a:lnTo>
                  <a:pt x="6796235" y="0"/>
                </a:lnTo>
                <a:lnTo>
                  <a:pt x="6796235" y="6796236"/>
                </a:lnTo>
                <a:lnTo>
                  <a:pt x="0" y="6796236"/>
                </a:lnTo>
                <a:lnTo>
                  <a:pt x="0" y="0"/>
                </a:lnTo>
                <a:close/>
              </a:path>
            </a:pathLst>
          </a:custGeom>
          <a:blipFill>
            <a:blip r:embed="rId4"/>
            <a:stretch>
              <a:fillRect/>
            </a:stretch>
          </a:blipFill>
        </p:spPr>
      </p:sp>
      <p:grpSp>
        <p:nvGrpSpPr>
          <p:cNvPr id="5" name="Group 5"/>
          <p:cNvGrpSpPr/>
          <p:nvPr/>
        </p:nvGrpSpPr>
        <p:grpSpPr>
          <a:xfrm>
            <a:off x="2044946" y="8290354"/>
            <a:ext cx="13977275" cy="1191571"/>
            <a:chOff x="0" y="0"/>
            <a:chExt cx="3681258" cy="313829"/>
          </a:xfrm>
        </p:grpSpPr>
        <p:sp>
          <p:nvSpPr>
            <p:cNvPr id="6" name="Freeform 6"/>
            <p:cNvSpPr/>
            <p:nvPr/>
          </p:nvSpPr>
          <p:spPr>
            <a:xfrm>
              <a:off x="0" y="0"/>
              <a:ext cx="3681257" cy="313829"/>
            </a:xfrm>
            <a:custGeom>
              <a:avLst/>
              <a:gdLst/>
              <a:ahLst/>
              <a:cxnLst/>
              <a:rect l="l" t="t" r="r" b="b"/>
              <a:pathLst>
                <a:path w="3681257" h="313829">
                  <a:moveTo>
                    <a:pt x="28249" y="0"/>
                  </a:moveTo>
                  <a:lnTo>
                    <a:pt x="3653009" y="0"/>
                  </a:lnTo>
                  <a:cubicBezTo>
                    <a:pt x="3660501" y="0"/>
                    <a:pt x="3667686" y="2976"/>
                    <a:pt x="3672984" y="8274"/>
                  </a:cubicBezTo>
                  <a:cubicBezTo>
                    <a:pt x="3678281" y="13571"/>
                    <a:pt x="3681257" y="20757"/>
                    <a:pt x="3681257" y="28249"/>
                  </a:cubicBezTo>
                  <a:lnTo>
                    <a:pt x="3681257" y="285581"/>
                  </a:lnTo>
                  <a:cubicBezTo>
                    <a:pt x="3681257" y="293073"/>
                    <a:pt x="3678281" y="300258"/>
                    <a:pt x="3672984" y="305556"/>
                  </a:cubicBezTo>
                  <a:cubicBezTo>
                    <a:pt x="3667686" y="310853"/>
                    <a:pt x="3660501" y="313829"/>
                    <a:pt x="3653009" y="313829"/>
                  </a:cubicBezTo>
                  <a:lnTo>
                    <a:pt x="28249" y="313829"/>
                  </a:lnTo>
                  <a:cubicBezTo>
                    <a:pt x="20757" y="313829"/>
                    <a:pt x="13571" y="310853"/>
                    <a:pt x="8274" y="305556"/>
                  </a:cubicBezTo>
                  <a:cubicBezTo>
                    <a:pt x="2976" y="300258"/>
                    <a:pt x="0" y="293073"/>
                    <a:pt x="0" y="285581"/>
                  </a:cubicBezTo>
                  <a:lnTo>
                    <a:pt x="0" y="28249"/>
                  </a:lnTo>
                  <a:cubicBezTo>
                    <a:pt x="0" y="20757"/>
                    <a:pt x="2976" y="13571"/>
                    <a:pt x="8274" y="8274"/>
                  </a:cubicBezTo>
                  <a:cubicBezTo>
                    <a:pt x="13571" y="2976"/>
                    <a:pt x="20757" y="0"/>
                    <a:pt x="28249" y="0"/>
                  </a:cubicBezTo>
                  <a:close/>
                </a:path>
              </a:pathLst>
            </a:custGeom>
            <a:solidFill>
              <a:srgbClr val="000000">
                <a:alpha val="0"/>
              </a:srgbClr>
            </a:solidFill>
            <a:ln w="38100" cap="rnd">
              <a:solidFill>
                <a:srgbClr val="B1D4E0"/>
              </a:solidFill>
              <a:prstDash val="solid"/>
              <a:round/>
            </a:ln>
          </p:spPr>
        </p:sp>
        <p:sp>
          <p:nvSpPr>
            <p:cNvPr id="7" name="TextBox 7"/>
            <p:cNvSpPr txBox="1"/>
            <p:nvPr/>
          </p:nvSpPr>
          <p:spPr>
            <a:xfrm>
              <a:off x="0" y="-38100"/>
              <a:ext cx="3681258" cy="351929"/>
            </a:xfrm>
            <a:prstGeom prst="rect">
              <a:avLst/>
            </a:prstGeom>
          </p:spPr>
          <p:txBody>
            <a:bodyPr lIns="50800" tIns="50800" rIns="50800" bIns="50800" rtlCol="0" anchor="ctr"/>
            <a:lstStyle/>
            <a:p>
              <a:pPr algn="ctr">
                <a:lnSpc>
                  <a:spcPts val="2659"/>
                </a:lnSpc>
                <a:spcBef>
                  <a:spcPct val="0"/>
                </a:spcBef>
              </a:pPr>
              <a:r>
                <a:rPr lang="en-US" sz="1899">
                  <a:solidFill>
                    <a:srgbClr val="000000"/>
                  </a:solidFill>
                  <a:latin typeface="Canva Sans"/>
                </a:rPr>
                <a:t>Bright colors such as pink are suitable for the background photo of beads products targeting the 15-25 age group, especially for bracelets, because they evoke a sense of youthful vibrancy and energy. These colors are visually appealing and align with the youthful and dynamic nature of the target demographic.</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7FF"/>
        </a:solidFill>
        <a:effectLst/>
      </p:bgPr>
    </p:bg>
    <p:spTree>
      <p:nvGrpSpPr>
        <p:cNvPr id="1" name=""/>
        <p:cNvGrpSpPr/>
        <p:nvPr/>
      </p:nvGrpSpPr>
      <p:grpSpPr>
        <a:xfrm>
          <a:off x="0" y="0"/>
          <a:ext cx="0" cy="0"/>
          <a:chOff x="0" y="0"/>
          <a:chExt cx="0" cy="0"/>
        </a:xfrm>
      </p:grpSpPr>
      <p:sp>
        <p:nvSpPr>
          <p:cNvPr id="2" name="Freeform 2"/>
          <p:cNvSpPr/>
          <p:nvPr/>
        </p:nvSpPr>
        <p:spPr>
          <a:xfrm>
            <a:off x="16592283" y="134441"/>
            <a:ext cx="7651585" cy="7642020"/>
          </a:xfrm>
          <a:custGeom>
            <a:avLst/>
            <a:gdLst/>
            <a:ahLst/>
            <a:cxnLst/>
            <a:rect l="l" t="t" r="r" b="b"/>
            <a:pathLst>
              <a:path w="7651585" h="7642020">
                <a:moveTo>
                  <a:pt x="0" y="0"/>
                </a:moveTo>
                <a:lnTo>
                  <a:pt x="7651585" y="0"/>
                </a:lnTo>
                <a:lnTo>
                  <a:pt x="7651585" y="7642020"/>
                </a:lnTo>
                <a:lnTo>
                  <a:pt x="0" y="7642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2926" y="-6355808"/>
            <a:ext cx="7766021" cy="7756313"/>
          </a:xfrm>
          <a:custGeom>
            <a:avLst/>
            <a:gdLst/>
            <a:ahLst/>
            <a:cxnLst/>
            <a:rect l="l" t="t" r="r" b="b"/>
            <a:pathLst>
              <a:path w="7766021" h="7756313">
                <a:moveTo>
                  <a:pt x="0" y="0"/>
                </a:moveTo>
                <a:lnTo>
                  <a:pt x="7766021" y="0"/>
                </a:lnTo>
                <a:lnTo>
                  <a:pt x="7766021" y="7756314"/>
                </a:lnTo>
                <a:lnTo>
                  <a:pt x="0" y="77563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493302" y="7994241"/>
            <a:ext cx="13977275" cy="1107476"/>
            <a:chOff x="0" y="0"/>
            <a:chExt cx="3681258" cy="291681"/>
          </a:xfrm>
        </p:grpSpPr>
        <p:sp>
          <p:nvSpPr>
            <p:cNvPr id="5" name="Freeform 5"/>
            <p:cNvSpPr/>
            <p:nvPr/>
          </p:nvSpPr>
          <p:spPr>
            <a:xfrm>
              <a:off x="0" y="0"/>
              <a:ext cx="3681257" cy="291681"/>
            </a:xfrm>
            <a:custGeom>
              <a:avLst/>
              <a:gdLst/>
              <a:ahLst/>
              <a:cxnLst/>
              <a:rect l="l" t="t" r="r" b="b"/>
              <a:pathLst>
                <a:path w="3681257" h="291681">
                  <a:moveTo>
                    <a:pt x="28249" y="0"/>
                  </a:moveTo>
                  <a:lnTo>
                    <a:pt x="3653009" y="0"/>
                  </a:lnTo>
                  <a:cubicBezTo>
                    <a:pt x="3660501" y="0"/>
                    <a:pt x="3667686" y="2976"/>
                    <a:pt x="3672984" y="8274"/>
                  </a:cubicBezTo>
                  <a:cubicBezTo>
                    <a:pt x="3678281" y="13571"/>
                    <a:pt x="3681257" y="20757"/>
                    <a:pt x="3681257" y="28249"/>
                  </a:cubicBezTo>
                  <a:lnTo>
                    <a:pt x="3681257" y="263432"/>
                  </a:lnTo>
                  <a:cubicBezTo>
                    <a:pt x="3681257" y="270924"/>
                    <a:pt x="3678281" y="278110"/>
                    <a:pt x="3672984" y="283407"/>
                  </a:cubicBezTo>
                  <a:cubicBezTo>
                    <a:pt x="3667686" y="288705"/>
                    <a:pt x="3660501" y="291681"/>
                    <a:pt x="3653009" y="291681"/>
                  </a:cubicBezTo>
                  <a:lnTo>
                    <a:pt x="28249" y="291681"/>
                  </a:lnTo>
                  <a:cubicBezTo>
                    <a:pt x="20757" y="291681"/>
                    <a:pt x="13571" y="288705"/>
                    <a:pt x="8274" y="283407"/>
                  </a:cubicBezTo>
                  <a:cubicBezTo>
                    <a:pt x="2976" y="278110"/>
                    <a:pt x="0" y="270924"/>
                    <a:pt x="0" y="263432"/>
                  </a:cubicBezTo>
                  <a:lnTo>
                    <a:pt x="0" y="28249"/>
                  </a:lnTo>
                  <a:cubicBezTo>
                    <a:pt x="0" y="20757"/>
                    <a:pt x="2976" y="13571"/>
                    <a:pt x="8274" y="8274"/>
                  </a:cubicBezTo>
                  <a:cubicBezTo>
                    <a:pt x="13571" y="2976"/>
                    <a:pt x="20757" y="0"/>
                    <a:pt x="28249" y="0"/>
                  </a:cubicBezTo>
                  <a:close/>
                </a:path>
              </a:pathLst>
            </a:custGeom>
            <a:solidFill>
              <a:srgbClr val="000000">
                <a:alpha val="0"/>
              </a:srgbClr>
            </a:solidFill>
            <a:ln w="38100" cap="rnd">
              <a:solidFill>
                <a:srgbClr val="B1D4E0"/>
              </a:solidFill>
              <a:prstDash val="solid"/>
              <a:round/>
            </a:ln>
          </p:spPr>
        </p:sp>
        <p:sp>
          <p:nvSpPr>
            <p:cNvPr id="6" name="TextBox 6"/>
            <p:cNvSpPr txBox="1"/>
            <p:nvPr/>
          </p:nvSpPr>
          <p:spPr>
            <a:xfrm>
              <a:off x="0" y="-38100"/>
              <a:ext cx="3681258" cy="329781"/>
            </a:xfrm>
            <a:prstGeom prst="rect">
              <a:avLst/>
            </a:prstGeom>
          </p:spPr>
          <p:txBody>
            <a:bodyPr lIns="50800" tIns="50800" rIns="50800" bIns="50800" rtlCol="0" anchor="ctr"/>
            <a:lstStyle/>
            <a:p>
              <a:pPr algn="ctr">
                <a:lnSpc>
                  <a:spcPts val="2939"/>
                </a:lnSpc>
                <a:spcBef>
                  <a:spcPct val="0"/>
                </a:spcBef>
              </a:pPr>
              <a:r>
                <a:rPr lang="en-US" sz="2099">
                  <a:solidFill>
                    <a:srgbClr val="000000"/>
                  </a:solidFill>
                  <a:latin typeface="Canva Sans"/>
                </a:rPr>
                <a:t>An Instagram post filled only with text for a new series of bracelet products serves to generate anticipation and engagement  of the upcoming collection. </a:t>
              </a:r>
            </a:p>
          </p:txBody>
        </p:sp>
      </p:grpSp>
      <p:sp>
        <p:nvSpPr>
          <p:cNvPr id="7" name="Freeform 7"/>
          <p:cNvSpPr/>
          <p:nvPr/>
        </p:nvSpPr>
        <p:spPr>
          <a:xfrm>
            <a:off x="6113095" y="980226"/>
            <a:ext cx="6796236" cy="6796236"/>
          </a:xfrm>
          <a:custGeom>
            <a:avLst/>
            <a:gdLst/>
            <a:ahLst/>
            <a:cxnLst/>
            <a:rect l="l" t="t" r="r" b="b"/>
            <a:pathLst>
              <a:path w="6796236" h="6796236">
                <a:moveTo>
                  <a:pt x="0" y="0"/>
                </a:moveTo>
                <a:lnTo>
                  <a:pt x="6796235" y="0"/>
                </a:lnTo>
                <a:lnTo>
                  <a:pt x="6796235" y="6796235"/>
                </a:lnTo>
                <a:lnTo>
                  <a:pt x="0" y="6796235"/>
                </a:lnTo>
                <a:lnTo>
                  <a:pt x="0" y="0"/>
                </a:lnTo>
                <a:close/>
              </a:path>
            </a:pathLst>
          </a:custGeom>
          <a:blipFill>
            <a:blip r:embed="rId4"/>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7FF"/>
        </a:solidFill>
        <a:effectLst/>
      </p:bgPr>
    </p:bg>
    <p:spTree>
      <p:nvGrpSpPr>
        <p:cNvPr id="1" name=""/>
        <p:cNvGrpSpPr/>
        <p:nvPr/>
      </p:nvGrpSpPr>
      <p:grpSpPr>
        <a:xfrm>
          <a:off x="0" y="0"/>
          <a:ext cx="0" cy="0"/>
          <a:chOff x="0" y="0"/>
          <a:chExt cx="0" cy="0"/>
        </a:xfrm>
      </p:grpSpPr>
      <p:sp>
        <p:nvSpPr>
          <p:cNvPr id="2" name="Freeform 2"/>
          <p:cNvSpPr/>
          <p:nvPr/>
        </p:nvSpPr>
        <p:spPr>
          <a:xfrm>
            <a:off x="15282463" y="8026486"/>
            <a:ext cx="8424068" cy="8413538"/>
          </a:xfrm>
          <a:custGeom>
            <a:avLst/>
            <a:gdLst/>
            <a:ahLst/>
            <a:cxnLst/>
            <a:rect l="l" t="t" r="r" b="b"/>
            <a:pathLst>
              <a:path w="8424068" h="8413538">
                <a:moveTo>
                  <a:pt x="0" y="0"/>
                </a:moveTo>
                <a:lnTo>
                  <a:pt x="8424068" y="0"/>
                </a:lnTo>
                <a:lnTo>
                  <a:pt x="8424068"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774468" y="-6236912"/>
            <a:ext cx="8424068" cy="8413538"/>
          </a:xfrm>
          <a:custGeom>
            <a:avLst/>
            <a:gdLst/>
            <a:ahLst/>
            <a:cxnLst/>
            <a:rect l="l" t="t" r="r" b="b"/>
            <a:pathLst>
              <a:path w="8424068" h="8413538">
                <a:moveTo>
                  <a:pt x="0" y="0"/>
                </a:moveTo>
                <a:lnTo>
                  <a:pt x="8424068" y="0"/>
                </a:lnTo>
                <a:lnTo>
                  <a:pt x="8424068" y="8413539"/>
                </a:lnTo>
                <a:lnTo>
                  <a:pt x="0" y="8413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044946" y="8290354"/>
            <a:ext cx="13977275" cy="1191571"/>
            <a:chOff x="0" y="0"/>
            <a:chExt cx="3681258" cy="313829"/>
          </a:xfrm>
        </p:grpSpPr>
        <p:sp>
          <p:nvSpPr>
            <p:cNvPr id="5" name="Freeform 5"/>
            <p:cNvSpPr/>
            <p:nvPr/>
          </p:nvSpPr>
          <p:spPr>
            <a:xfrm>
              <a:off x="0" y="0"/>
              <a:ext cx="3681257" cy="313829"/>
            </a:xfrm>
            <a:custGeom>
              <a:avLst/>
              <a:gdLst/>
              <a:ahLst/>
              <a:cxnLst/>
              <a:rect l="l" t="t" r="r" b="b"/>
              <a:pathLst>
                <a:path w="3681257" h="313829">
                  <a:moveTo>
                    <a:pt x="28249" y="0"/>
                  </a:moveTo>
                  <a:lnTo>
                    <a:pt x="3653009" y="0"/>
                  </a:lnTo>
                  <a:cubicBezTo>
                    <a:pt x="3660501" y="0"/>
                    <a:pt x="3667686" y="2976"/>
                    <a:pt x="3672984" y="8274"/>
                  </a:cubicBezTo>
                  <a:cubicBezTo>
                    <a:pt x="3678281" y="13571"/>
                    <a:pt x="3681257" y="20757"/>
                    <a:pt x="3681257" y="28249"/>
                  </a:cubicBezTo>
                  <a:lnTo>
                    <a:pt x="3681257" y="285581"/>
                  </a:lnTo>
                  <a:cubicBezTo>
                    <a:pt x="3681257" y="293073"/>
                    <a:pt x="3678281" y="300258"/>
                    <a:pt x="3672984" y="305556"/>
                  </a:cubicBezTo>
                  <a:cubicBezTo>
                    <a:pt x="3667686" y="310853"/>
                    <a:pt x="3660501" y="313829"/>
                    <a:pt x="3653009" y="313829"/>
                  </a:cubicBezTo>
                  <a:lnTo>
                    <a:pt x="28249" y="313829"/>
                  </a:lnTo>
                  <a:cubicBezTo>
                    <a:pt x="20757" y="313829"/>
                    <a:pt x="13571" y="310853"/>
                    <a:pt x="8274" y="305556"/>
                  </a:cubicBezTo>
                  <a:cubicBezTo>
                    <a:pt x="2976" y="300258"/>
                    <a:pt x="0" y="293073"/>
                    <a:pt x="0" y="285581"/>
                  </a:cubicBezTo>
                  <a:lnTo>
                    <a:pt x="0" y="28249"/>
                  </a:lnTo>
                  <a:cubicBezTo>
                    <a:pt x="0" y="20757"/>
                    <a:pt x="2976" y="13571"/>
                    <a:pt x="8274" y="8274"/>
                  </a:cubicBezTo>
                  <a:cubicBezTo>
                    <a:pt x="13571" y="2976"/>
                    <a:pt x="20757" y="0"/>
                    <a:pt x="28249" y="0"/>
                  </a:cubicBezTo>
                  <a:close/>
                </a:path>
              </a:pathLst>
            </a:custGeom>
            <a:solidFill>
              <a:srgbClr val="000000">
                <a:alpha val="0"/>
              </a:srgbClr>
            </a:solidFill>
            <a:ln w="38100" cap="rnd">
              <a:solidFill>
                <a:srgbClr val="B1D4E0"/>
              </a:solidFill>
              <a:prstDash val="solid"/>
              <a:round/>
            </a:ln>
          </p:spPr>
        </p:sp>
        <p:sp>
          <p:nvSpPr>
            <p:cNvPr id="6" name="TextBox 6"/>
            <p:cNvSpPr txBox="1"/>
            <p:nvPr/>
          </p:nvSpPr>
          <p:spPr>
            <a:xfrm>
              <a:off x="0" y="-38100"/>
              <a:ext cx="3681258" cy="351929"/>
            </a:xfrm>
            <a:prstGeom prst="rect">
              <a:avLst/>
            </a:prstGeom>
          </p:spPr>
          <p:txBody>
            <a:bodyPr lIns="50800" tIns="50800" rIns="50800" bIns="50800" rtlCol="0" anchor="ctr"/>
            <a:lstStyle/>
            <a:p>
              <a:pPr algn="ctr">
                <a:lnSpc>
                  <a:spcPts val="2659"/>
                </a:lnSpc>
                <a:spcBef>
                  <a:spcPct val="0"/>
                </a:spcBef>
              </a:pPr>
              <a:r>
                <a:rPr lang="en-US" sz="1899">
                  <a:solidFill>
                    <a:srgbClr val="000000"/>
                  </a:solidFill>
                  <a:latin typeface="Canva Sans"/>
                </a:rPr>
                <a:t>Decorating a photo with various elements in a photo serves multiple purposes in marketing and presentation. Firstly, it helps emphasize the unique characteristics and features of each bracelet type.</a:t>
              </a:r>
            </a:p>
          </p:txBody>
        </p:sp>
      </p:grpSp>
      <p:sp>
        <p:nvSpPr>
          <p:cNvPr id="7" name="Freeform 7"/>
          <p:cNvSpPr/>
          <p:nvPr/>
        </p:nvSpPr>
        <p:spPr>
          <a:xfrm>
            <a:off x="4906282" y="1491928"/>
            <a:ext cx="6217201" cy="6217201"/>
          </a:xfrm>
          <a:custGeom>
            <a:avLst/>
            <a:gdLst/>
            <a:ahLst/>
            <a:cxnLst/>
            <a:rect l="l" t="t" r="r" b="b"/>
            <a:pathLst>
              <a:path w="6217201" h="6217201">
                <a:moveTo>
                  <a:pt x="0" y="0"/>
                </a:moveTo>
                <a:lnTo>
                  <a:pt x="6217201" y="0"/>
                </a:lnTo>
                <a:lnTo>
                  <a:pt x="6217201" y="6217201"/>
                </a:lnTo>
                <a:lnTo>
                  <a:pt x="0" y="6217201"/>
                </a:lnTo>
                <a:lnTo>
                  <a:pt x="0" y="0"/>
                </a:lnTo>
                <a:close/>
              </a:path>
            </a:pathLst>
          </a:custGeom>
          <a:blipFill>
            <a:blip r:embed="rId4"/>
            <a:stretch>
              <a:fillRect/>
            </a:stretch>
          </a:blipFill>
        </p:spPr>
      </p:sp>
      <p:sp>
        <p:nvSpPr>
          <p:cNvPr id="8" name="AutoShape 8"/>
          <p:cNvSpPr/>
          <p:nvPr/>
        </p:nvSpPr>
        <p:spPr>
          <a:xfrm>
            <a:off x="10761713" y="6568641"/>
            <a:ext cx="1005014" cy="133022"/>
          </a:xfrm>
          <a:prstGeom prst="line">
            <a:avLst/>
          </a:prstGeom>
          <a:ln w="38100" cap="flat">
            <a:solidFill>
              <a:srgbClr val="000000"/>
            </a:solidFill>
            <a:prstDash val="solid"/>
            <a:headEnd type="none" w="sm" len="sm"/>
            <a:tailEnd type="arrow" w="med" len="sm"/>
          </a:ln>
        </p:spPr>
      </p:sp>
      <p:sp>
        <p:nvSpPr>
          <p:cNvPr id="9" name="TextBox 9"/>
          <p:cNvSpPr txBox="1"/>
          <p:nvPr/>
        </p:nvSpPr>
        <p:spPr>
          <a:xfrm>
            <a:off x="11766727" y="6711188"/>
            <a:ext cx="3655245" cy="426508"/>
          </a:xfrm>
          <a:prstGeom prst="rect">
            <a:avLst/>
          </a:prstGeom>
        </p:spPr>
        <p:txBody>
          <a:bodyPr lIns="0" tIns="0" rIns="0" bIns="0" rtlCol="0" anchor="t">
            <a:spAutoFit/>
          </a:bodyPr>
          <a:lstStyle/>
          <a:p>
            <a:pPr>
              <a:lnSpc>
                <a:spcPts val="3498"/>
              </a:lnSpc>
            </a:pPr>
            <a:r>
              <a:rPr lang="en-US" sz="2915">
                <a:solidFill>
                  <a:srgbClr val="051D40"/>
                </a:solidFill>
                <a:latin typeface="Nunito Sans"/>
              </a:rPr>
              <a:t>Photo’s element</a:t>
            </a:r>
          </a:p>
        </p:txBody>
      </p:sp>
      <p:sp>
        <p:nvSpPr>
          <p:cNvPr id="10" name="AutoShape 10"/>
          <p:cNvSpPr/>
          <p:nvPr/>
        </p:nvSpPr>
        <p:spPr>
          <a:xfrm flipV="1">
            <a:off x="10761076" y="7372574"/>
            <a:ext cx="962458" cy="318469"/>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7FF"/>
        </a:solidFill>
        <a:effectLst/>
      </p:bgPr>
    </p:bg>
    <p:spTree>
      <p:nvGrpSpPr>
        <p:cNvPr id="1" name=""/>
        <p:cNvGrpSpPr/>
        <p:nvPr/>
      </p:nvGrpSpPr>
      <p:grpSpPr>
        <a:xfrm>
          <a:off x="0" y="0"/>
          <a:ext cx="0" cy="0"/>
          <a:chOff x="0" y="0"/>
          <a:chExt cx="0" cy="0"/>
        </a:xfrm>
      </p:grpSpPr>
      <p:sp>
        <p:nvSpPr>
          <p:cNvPr id="2" name="Freeform 2"/>
          <p:cNvSpPr/>
          <p:nvPr/>
        </p:nvSpPr>
        <p:spPr>
          <a:xfrm>
            <a:off x="15282463" y="8026486"/>
            <a:ext cx="8424068" cy="8413538"/>
          </a:xfrm>
          <a:custGeom>
            <a:avLst/>
            <a:gdLst/>
            <a:ahLst/>
            <a:cxnLst/>
            <a:rect l="l" t="t" r="r" b="b"/>
            <a:pathLst>
              <a:path w="8424068" h="8413538">
                <a:moveTo>
                  <a:pt x="0" y="0"/>
                </a:moveTo>
                <a:lnTo>
                  <a:pt x="8424068" y="0"/>
                </a:lnTo>
                <a:lnTo>
                  <a:pt x="8424068"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774468" y="-6236912"/>
            <a:ext cx="8424068" cy="8413538"/>
          </a:xfrm>
          <a:custGeom>
            <a:avLst/>
            <a:gdLst/>
            <a:ahLst/>
            <a:cxnLst/>
            <a:rect l="l" t="t" r="r" b="b"/>
            <a:pathLst>
              <a:path w="8424068" h="8413538">
                <a:moveTo>
                  <a:pt x="0" y="0"/>
                </a:moveTo>
                <a:lnTo>
                  <a:pt x="8424068" y="0"/>
                </a:lnTo>
                <a:lnTo>
                  <a:pt x="8424068" y="8413539"/>
                </a:lnTo>
                <a:lnTo>
                  <a:pt x="0" y="8413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560809" y="2056957"/>
            <a:ext cx="7166382" cy="989199"/>
          </a:xfrm>
          <a:prstGeom prst="rect">
            <a:avLst/>
          </a:prstGeom>
        </p:spPr>
        <p:txBody>
          <a:bodyPr lIns="0" tIns="0" rIns="0" bIns="0" rtlCol="0" anchor="t">
            <a:spAutoFit/>
          </a:bodyPr>
          <a:lstStyle/>
          <a:p>
            <a:pPr algn="ctr">
              <a:lnSpc>
                <a:spcPts val="7444"/>
              </a:lnSpc>
            </a:pPr>
            <a:r>
              <a:rPr lang="en-US" sz="7444">
                <a:solidFill>
                  <a:srgbClr val="051D40"/>
                </a:solidFill>
                <a:latin typeface="Genty Bold"/>
              </a:rPr>
              <a:t>Warmie++</a:t>
            </a:r>
          </a:p>
        </p:txBody>
      </p:sp>
      <p:sp>
        <p:nvSpPr>
          <p:cNvPr id="5" name="TextBox 5"/>
          <p:cNvSpPr txBox="1"/>
          <p:nvPr/>
        </p:nvSpPr>
        <p:spPr>
          <a:xfrm>
            <a:off x="1866497" y="3046157"/>
            <a:ext cx="15089311" cy="4533900"/>
          </a:xfrm>
          <a:prstGeom prst="rect">
            <a:avLst/>
          </a:prstGeom>
        </p:spPr>
        <p:txBody>
          <a:bodyPr lIns="0" tIns="0" rIns="0" bIns="0" rtlCol="0" anchor="t">
            <a:spAutoFit/>
          </a:bodyPr>
          <a:lstStyle/>
          <a:p>
            <a:pPr algn="just">
              <a:lnSpc>
                <a:spcPts val="5162"/>
              </a:lnSpc>
            </a:pPr>
            <a:r>
              <a:rPr lang="en-US" sz="4301">
                <a:solidFill>
                  <a:srgbClr val="051D40"/>
                </a:solidFill>
                <a:latin typeface="Nunito Sans"/>
              </a:rPr>
              <a:t>Warmie++ is a food and beverage business known for making delicious meals, especially a variety of tasty noodle dishes. They're famous for their dedication to making food that's really good and trying out new ideas. Warmie++ creates a menu with lots of different choices to make sure everyone finds something they like. They focus on making high-quality food that people enjoy.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7FF"/>
        </a:solidFill>
        <a:effectLst/>
      </p:bgPr>
    </p:bg>
    <p:spTree>
      <p:nvGrpSpPr>
        <p:cNvPr id="1" name=""/>
        <p:cNvGrpSpPr/>
        <p:nvPr/>
      </p:nvGrpSpPr>
      <p:grpSpPr>
        <a:xfrm>
          <a:off x="0" y="0"/>
          <a:ext cx="0" cy="0"/>
          <a:chOff x="0" y="0"/>
          <a:chExt cx="0" cy="0"/>
        </a:xfrm>
      </p:grpSpPr>
      <p:sp>
        <p:nvSpPr>
          <p:cNvPr id="2" name="Freeform 2"/>
          <p:cNvSpPr/>
          <p:nvPr/>
        </p:nvSpPr>
        <p:spPr>
          <a:xfrm>
            <a:off x="11966107" y="8611375"/>
            <a:ext cx="8424068" cy="8413538"/>
          </a:xfrm>
          <a:custGeom>
            <a:avLst/>
            <a:gdLst/>
            <a:ahLst/>
            <a:cxnLst/>
            <a:rect l="l" t="t" r="r" b="b"/>
            <a:pathLst>
              <a:path w="8424068" h="8413538">
                <a:moveTo>
                  <a:pt x="0" y="0"/>
                </a:moveTo>
                <a:lnTo>
                  <a:pt x="8424068" y="0"/>
                </a:lnTo>
                <a:lnTo>
                  <a:pt x="8424068"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5133" y="-5798355"/>
            <a:ext cx="7766021" cy="7756313"/>
          </a:xfrm>
          <a:custGeom>
            <a:avLst/>
            <a:gdLst/>
            <a:ahLst/>
            <a:cxnLst/>
            <a:rect l="l" t="t" r="r" b="b"/>
            <a:pathLst>
              <a:path w="7766021" h="7756313">
                <a:moveTo>
                  <a:pt x="0" y="0"/>
                </a:moveTo>
                <a:lnTo>
                  <a:pt x="7766021" y="0"/>
                </a:lnTo>
                <a:lnTo>
                  <a:pt x="7766021" y="7756313"/>
                </a:lnTo>
                <a:lnTo>
                  <a:pt x="0" y="77563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284198" y="877413"/>
            <a:ext cx="12149719" cy="1475039"/>
          </a:xfrm>
          <a:prstGeom prst="rect">
            <a:avLst/>
          </a:prstGeom>
        </p:spPr>
        <p:txBody>
          <a:bodyPr lIns="0" tIns="0" rIns="0" bIns="0" rtlCol="0" anchor="t">
            <a:spAutoFit/>
          </a:bodyPr>
          <a:lstStyle/>
          <a:p>
            <a:pPr algn="ctr">
              <a:lnSpc>
                <a:spcPts val="11053"/>
              </a:lnSpc>
            </a:pPr>
            <a:r>
              <a:rPr lang="en-US" sz="11053">
                <a:solidFill>
                  <a:srgbClr val="051D40"/>
                </a:solidFill>
                <a:latin typeface="Genty Bold"/>
              </a:rPr>
              <a:t>Marketing Strategy</a:t>
            </a:r>
          </a:p>
        </p:txBody>
      </p:sp>
      <p:grpSp>
        <p:nvGrpSpPr>
          <p:cNvPr id="5" name="Group 5"/>
          <p:cNvGrpSpPr/>
          <p:nvPr/>
        </p:nvGrpSpPr>
        <p:grpSpPr>
          <a:xfrm>
            <a:off x="854083" y="4153475"/>
            <a:ext cx="5284198" cy="5104825"/>
            <a:chOff x="0" y="0"/>
            <a:chExt cx="1537717" cy="1485519"/>
          </a:xfrm>
        </p:grpSpPr>
        <p:sp>
          <p:nvSpPr>
            <p:cNvPr id="6" name="Freeform 6"/>
            <p:cNvSpPr/>
            <p:nvPr/>
          </p:nvSpPr>
          <p:spPr>
            <a:xfrm>
              <a:off x="0" y="0"/>
              <a:ext cx="1537717" cy="1485519"/>
            </a:xfrm>
            <a:custGeom>
              <a:avLst/>
              <a:gdLst/>
              <a:ahLst/>
              <a:cxnLst/>
              <a:rect l="l" t="t" r="r" b="b"/>
              <a:pathLst>
                <a:path w="1537717" h="1485519">
                  <a:moveTo>
                    <a:pt x="74720" y="0"/>
                  </a:moveTo>
                  <a:lnTo>
                    <a:pt x="1462997" y="0"/>
                  </a:lnTo>
                  <a:cubicBezTo>
                    <a:pt x="1504264" y="0"/>
                    <a:pt x="1537717" y="33454"/>
                    <a:pt x="1537717" y="74720"/>
                  </a:cubicBezTo>
                  <a:lnTo>
                    <a:pt x="1537717" y="1410798"/>
                  </a:lnTo>
                  <a:cubicBezTo>
                    <a:pt x="1537717" y="1430615"/>
                    <a:pt x="1529845" y="1449621"/>
                    <a:pt x="1515832" y="1463634"/>
                  </a:cubicBezTo>
                  <a:cubicBezTo>
                    <a:pt x="1501819" y="1477647"/>
                    <a:pt x="1482814" y="1485519"/>
                    <a:pt x="1462997" y="1485519"/>
                  </a:cubicBezTo>
                  <a:lnTo>
                    <a:pt x="74720" y="1485519"/>
                  </a:lnTo>
                  <a:cubicBezTo>
                    <a:pt x="54903" y="1485519"/>
                    <a:pt x="35898" y="1477647"/>
                    <a:pt x="21885" y="1463634"/>
                  </a:cubicBezTo>
                  <a:cubicBezTo>
                    <a:pt x="7872" y="1449621"/>
                    <a:pt x="0" y="1430615"/>
                    <a:pt x="0" y="1410798"/>
                  </a:cubicBezTo>
                  <a:lnTo>
                    <a:pt x="0" y="74720"/>
                  </a:lnTo>
                  <a:cubicBezTo>
                    <a:pt x="0" y="54903"/>
                    <a:pt x="7872" y="35898"/>
                    <a:pt x="21885" y="21885"/>
                  </a:cubicBezTo>
                  <a:cubicBezTo>
                    <a:pt x="35898" y="7872"/>
                    <a:pt x="54903" y="0"/>
                    <a:pt x="74720" y="0"/>
                  </a:cubicBezTo>
                  <a:close/>
                </a:path>
              </a:pathLst>
            </a:custGeom>
            <a:solidFill>
              <a:srgbClr val="B1D4E0"/>
            </a:solidFill>
          </p:spPr>
        </p:sp>
        <p:sp>
          <p:nvSpPr>
            <p:cNvPr id="7" name="TextBox 7"/>
            <p:cNvSpPr txBox="1"/>
            <p:nvPr/>
          </p:nvSpPr>
          <p:spPr>
            <a:xfrm>
              <a:off x="0" y="-38100"/>
              <a:ext cx="1537717" cy="1523619"/>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024315" y="4518747"/>
            <a:ext cx="4225247" cy="3809120"/>
          </a:xfrm>
          <a:prstGeom prst="rect">
            <a:avLst/>
          </a:prstGeom>
        </p:spPr>
        <p:txBody>
          <a:bodyPr lIns="0" tIns="0" rIns="0" bIns="0" rtlCol="0" anchor="t">
            <a:spAutoFit/>
          </a:bodyPr>
          <a:lstStyle/>
          <a:p>
            <a:pPr marL="487995" lvl="1" indent="-243997">
              <a:lnSpc>
                <a:spcPts val="2712"/>
              </a:lnSpc>
              <a:buFont typeface="Arial"/>
              <a:buChar char="•"/>
            </a:pPr>
            <a:r>
              <a:rPr lang="en-US" sz="2260" dirty="0">
                <a:solidFill>
                  <a:srgbClr val="051D40"/>
                </a:solidFill>
                <a:latin typeface="Nunito Sans"/>
              </a:rPr>
              <a:t>Teenagers (13-19), Young Adults (20-35), </a:t>
            </a:r>
            <a:r>
              <a:rPr lang="en-US" sz="2260" dirty="0" err="1">
                <a:solidFill>
                  <a:srgbClr val="051D40"/>
                </a:solidFill>
                <a:latin typeface="Nunito Sans"/>
              </a:rPr>
              <a:t>midle</a:t>
            </a:r>
            <a:r>
              <a:rPr lang="en-US" sz="2260" dirty="0">
                <a:solidFill>
                  <a:srgbClr val="051D40"/>
                </a:solidFill>
                <a:latin typeface="Nunito Sans"/>
              </a:rPr>
              <a:t> Age(35-59), old adults(≥60)</a:t>
            </a:r>
          </a:p>
          <a:p>
            <a:pPr marL="487995" lvl="1" indent="-243997">
              <a:lnSpc>
                <a:spcPts val="2712"/>
              </a:lnSpc>
              <a:buFont typeface="Arial"/>
              <a:buChar char="•"/>
            </a:pPr>
            <a:r>
              <a:rPr lang="en-US" sz="2260" dirty="0">
                <a:solidFill>
                  <a:srgbClr val="051D40"/>
                </a:solidFill>
                <a:latin typeface="Nunito Sans"/>
              </a:rPr>
              <a:t>Male and Female</a:t>
            </a:r>
          </a:p>
          <a:p>
            <a:pPr marL="487995" lvl="1" indent="-243997">
              <a:lnSpc>
                <a:spcPts val="2712"/>
              </a:lnSpc>
              <a:buFont typeface="Arial"/>
              <a:buChar char="•"/>
            </a:pPr>
            <a:r>
              <a:rPr lang="en-US" sz="2260" dirty="0">
                <a:solidFill>
                  <a:srgbClr val="051D40"/>
                </a:solidFill>
                <a:latin typeface="Nunito Sans"/>
              </a:rPr>
              <a:t>High-income individuals and Middle-income individuals</a:t>
            </a:r>
          </a:p>
          <a:p>
            <a:pPr marL="487995" lvl="1" indent="-243997">
              <a:lnSpc>
                <a:spcPts val="2712"/>
              </a:lnSpc>
              <a:buFont typeface="Arial"/>
              <a:buChar char="•"/>
            </a:pPr>
            <a:r>
              <a:rPr lang="en-US" sz="2260" dirty="0">
                <a:solidFill>
                  <a:srgbClr val="051D40"/>
                </a:solidFill>
                <a:latin typeface="Nunito Sans"/>
              </a:rPr>
              <a:t>Urban area, suburban area</a:t>
            </a:r>
          </a:p>
          <a:p>
            <a:pPr marL="487995" lvl="1" indent="-243997">
              <a:lnSpc>
                <a:spcPts val="2712"/>
              </a:lnSpc>
              <a:buFont typeface="Arial"/>
              <a:buChar char="•"/>
            </a:pPr>
            <a:r>
              <a:rPr lang="en-US" sz="2260" dirty="0">
                <a:solidFill>
                  <a:srgbClr val="051D40"/>
                </a:solidFill>
                <a:latin typeface="Nunito Sans Semi-Bold"/>
              </a:rPr>
              <a:t>Health-Conscious Consumers, Food Enthusiasts, Convenience-Seekers</a:t>
            </a:r>
          </a:p>
        </p:txBody>
      </p:sp>
      <p:sp>
        <p:nvSpPr>
          <p:cNvPr id="9" name="TextBox 9"/>
          <p:cNvSpPr txBox="1"/>
          <p:nvPr/>
        </p:nvSpPr>
        <p:spPr>
          <a:xfrm>
            <a:off x="1146508" y="3361321"/>
            <a:ext cx="4699349" cy="607707"/>
          </a:xfrm>
          <a:prstGeom prst="rect">
            <a:avLst/>
          </a:prstGeom>
        </p:spPr>
        <p:txBody>
          <a:bodyPr lIns="0" tIns="0" rIns="0" bIns="0" rtlCol="0" anchor="t">
            <a:spAutoFit/>
          </a:bodyPr>
          <a:lstStyle/>
          <a:p>
            <a:pPr algn="ctr">
              <a:lnSpc>
                <a:spcPts val="4525"/>
              </a:lnSpc>
            </a:pPr>
            <a:r>
              <a:rPr lang="en-US" sz="4525">
                <a:solidFill>
                  <a:srgbClr val="051D40"/>
                </a:solidFill>
                <a:latin typeface="Genty Bold"/>
              </a:rPr>
              <a:t>Segmentaion</a:t>
            </a:r>
          </a:p>
        </p:txBody>
      </p:sp>
      <p:grpSp>
        <p:nvGrpSpPr>
          <p:cNvPr id="10" name="Group 10"/>
          <p:cNvGrpSpPr/>
          <p:nvPr/>
        </p:nvGrpSpPr>
        <p:grpSpPr>
          <a:xfrm>
            <a:off x="6561154" y="4153596"/>
            <a:ext cx="5284198" cy="5104704"/>
            <a:chOff x="0" y="0"/>
            <a:chExt cx="1537717" cy="1485484"/>
          </a:xfrm>
        </p:grpSpPr>
        <p:sp>
          <p:nvSpPr>
            <p:cNvPr id="11" name="Freeform 11"/>
            <p:cNvSpPr/>
            <p:nvPr/>
          </p:nvSpPr>
          <p:spPr>
            <a:xfrm>
              <a:off x="0" y="0"/>
              <a:ext cx="1537717" cy="1485484"/>
            </a:xfrm>
            <a:custGeom>
              <a:avLst/>
              <a:gdLst/>
              <a:ahLst/>
              <a:cxnLst/>
              <a:rect l="l" t="t" r="r" b="b"/>
              <a:pathLst>
                <a:path w="1537717" h="1485484">
                  <a:moveTo>
                    <a:pt x="74720" y="0"/>
                  </a:moveTo>
                  <a:lnTo>
                    <a:pt x="1462997" y="0"/>
                  </a:lnTo>
                  <a:cubicBezTo>
                    <a:pt x="1504264" y="0"/>
                    <a:pt x="1537717" y="33454"/>
                    <a:pt x="1537717" y="74720"/>
                  </a:cubicBezTo>
                  <a:lnTo>
                    <a:pt x="1537717" y="1410763"/>
                  </a:lnTo>
                  <a:cubicBezTo>
                    <a:pt x="1537717" y="1430581"/>
                    <a:pt x="1529845" y="1449586"/>
                    <a:pt x="1515832" y="1463599"/>
                  </a:cubicBezTo>
                  <a:cubicBezTo>
                    <a:pt x="1501819" y="1477612"/>
                    <a:pt x="1482814" y="1485484"/>
                    <a:pt x="1462997" y="1485484"/>
                  </a:cubicBezTo>
                  <a:lnTo>
                    <a:pt x="74720" y="1485484"/>
                  </a:lnTo>
                  <a:cubicBezTo>
                    <a:pt x="54903" y="1485484"/>
                    <a:pt x="35898" y="1477612"/>
                    <a:pt x="21885" y="1463599"/>
                  </a:cubicBezTo>
                  <a:cubicBezTo>
                    <a:pt x="7872" y="1449586"/>
                    <a:pt x="0" y="1430581"/>
                    <a:pt x="0" y="1410763"/>
                  </a:cubicBezTo>
                  <a:lnTo>
                    <a:pt x="0" y="74720"/>
                  </a:lnTo>
                  <a:cubicBezTo>
                    <a:pt x="0" y="54903"/>
                    <a:pt x="7872" y="35898"/>
                    <a:pt x="21885" y="21885"/>
                  </a:cubicBezTo>
                  <a:cubicBezTo>
                    <a:pt x="35898" y="7872"/>
                    <a:pt x="54903" y="0"/>
                    <a:pt x="74720" y="0"/>
                  </a:cubicBezTo>
                  <a:close/>
                </a:path>
              </a:pathLst>
            </a:custGeom>
            <a:solidFill>
              <a:srgbClr val="B1D4E0"/>
            </a:solidFill>
          </p:spPr>
        </p:sp>
        <p:sp>
          <p:nvSpPr>
            <p:cNvPr id="12" name="TextBox 12"/>
            <p:cNvSpPr txBox="1"/>
            <p:nvPr/>
          </p:nvSpPr>
          <p:spPr>
            <a:xfrm>
              <a:off x="0" y="-38100"/>
              <a:ext cx="1537717" cy="1523584"/>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6481370" y="4529138"/>
            <a:ext cx="4877687" cy="4373954"/>
          </a:xfrm>
          <a:prstGeom prst="rect">
            <a:avLst/>
          </a:prstGeom>
        </p:spPr>
        <p:txBody>
          <a:bodyPr lIns="0" tIns="0" rIns="0" bIns="0" rtlCol="0" anchor="t">
            <a:spAutoFit/>
          </a:bodyPr>
          <a:lstStyle/>
          <a:p>
            <a:pPr marL="563348" lvl="1" indent="-281674">
              <a:lnSpc>
                <a:spcPts val="3131"/>
              </a:lnSpc>
              <a:buFont typeface="Arial"/>
              <a:buChar char="•"/>
            </a:pPr>
            <a:r>
              <a:rPr lang="en-US" sz="2609" dirty="0">
                <a:solidFill>
                  <a:srgbClr val="051D40"/>
                </a:solidFill>
                <a:latin typeface="Nunito Sans"/>
              </a:rPr>
              <a:t>Targeting a demographic range from teenagers to middle-aged individuals, </a:t>
            </a:r>
          </a:p>
          <a:p>
            <a:pPr marL="563348" lvl="1" indent="-281674">
              <a:lnSpc>
                <a:spcPts val="3131"/>
              </a:lnSpc>
              <a:buFont typeface="Arial"/>
              <a:buChar char="•"/>
            </a:pPr>
            <a:r>
              <a:rPr lang="en-US" sz="2609" dirty="0">
                <a:solidFill>
                  <a:srgbClr val="051D40"/>
                </a:solidFill>
                <a:latin typeface="Nunito Sans"/>
              </a:rPr>
              <a:t>appealing to both genders</a:t>
            </a:r>
          </a:p>
          <a:p>
            <a:pPr marL="563348" lvl="1" indent="-281674">
              <a:lnSpc>
                <a:spcPts val="3131"/>
              </a:lnSpc>
              <a:buFont typeface="Arial"/>
              <a:buChar char="•"/>
            </a:pPr>
            <a:r>
              <a:rPr lang="en-US" sz="2609" dirty="0">
                <a:solidFill>
                  <a:srgbClr val="051D40"/>
                </a:solidFill>
                <a:latin typeface="Nunito Sans"/>
              </a:rPr>
              <a:t> focusing on affordability for middle to lower income brackets in urban areas</a:t>
            </a:r>
          </a:p>
          <a:p>
            <a:pPr marL="563348" lvl="1" indent="-281674">
              <a:lnSpc>
                <a:spcPts val="3131"/>
              </a:lnSpc>
              <a:buFont typeface="Arial"/>
              <a:buChar char="•"/>
            </a:pPr>
            <a:r>
              <a:rPr lang="en-US" sz="2609" dirty="0">
                <a:solidFill>
                  <a:srgbClr val="051D40"/>
                </a:solidFill>
                <a:latin typeface="Nunito Sans"/>
              </a:rPr>
              <a:t>Aligning with the preferences of the busy, convenience-seeking customer.</a:t>
            </a:r>
          </a:p>
        </p:txBody>
      </p:sp>
      <p:sp>
        <p:nvSpPr>
          <p:cNvPr id="14" name="TextBox 14"/>
          <p:cNvSpPr txBox="1"/>
          <p:nvPr/>
        </p:nvSpPr>
        <p:spPr>
          <a:xfrm>
            <a:off x="6561154" y="3361321"/>
            <a:ext cx="4699349" cy="607707"/>
          </a:xfrm>
          <a:prstGeom prst="rect">
            <a:avLst/>
          </a:prstGeom>
        </p:spPr>
        <p:txBody>
          <a:bodyPr lIns="0" tIns="0" rIns="0" bIns="0" rtlCol="0" anchor="t">
            <a:spAutoFit/>
          </a:bodyPr>
          <a:lstStyle/>
          <a:p>
            <a:pPr algn="ctr">
              <a:lnSpc>
                <a:spcPts val="4525"/>
              </a:lnSpc>
            </a:pPr>
            <a:r>
              <a:rPr lang="en-US" sz="4525">
                <a:solidFill>
                  <a:srgbClr val="051D40"/>
                </a:solidFill>
                <a:latin typeface="Genty Bold"/>
              </a:rPr>
              <a:t>Targeting</a:t>
            </a:r>
          </a:p>
        </p:txBody>
      </p:sp>
      <p:grpSp>
        <p:nvGrpSpPr>
          <p:cNvPr id="15" name="Group 15"/>
          <p:cNvGrpSpPr/>
          <p:nvPr/>
        </p:nvGrpSpPr>
        <p:grpSpPr>
          <a:xfrm>
            <a:off x="12149719" y="5057201"/>
            <a:ext cx="5966723" cy="2971800"/>
            <a:chOff x="0" y="0"/>
            <a:chExt cx="1786258" cy="1485519"/>
          </a:xfrm>
        </p:grpSpPr>
        <p:sp>
          <p:nvSpPr>
            <p:cNvPr id="16" name="Freeform 16"/>
            <p:cNvSpPr/>
            <p:nvPr/>
          </p:nvSpPr>
          <p:spPr>
            <a:xfrm>
              <a:off x="0" y="0"/>
              <a:ext cx="1786258" cy="1485519"/>
            </a:xfrm>
            <a:custGeom>
              <a:avLst/>
              <a:gdLst/>
              <a:ahLst/>
              <a:cxnLst/>
              <a:rect l="l" t="t" r="r" b="b"/>
              <a:pathLst>
                <a:path w="1786258" h="1485519">
                  <a:moveTo>
                    <a:pt x="64324" y="0"/>
                  </a:moveTo>
                  <a:lnTo>
                    <a:pt x="1721934" y="0"/>
                  </a:lnTo>
                  <a:cubicBezTo>
                    <a:pt x="1738994" y="0"/>
                    <a:pt x="1755355" y="6777"/>
                    <a:pt x="1767418" y="18840"/>
                  </a:cubicBezTo>
                  <a:cubicBezTo>
                    <a:pt x="1779481" y="30903"/>
                    <a:pt x="1786258" y="47264"/>
                    <a:pt x="1786258" y="64324"/>
                  </a:cubicBezTo>
                  <a:lnTo>
                    <a:pt x="1786258" y="1421195"/>
                  </a:lnTo>
                  <a:cubicBezTo>
                    <a:pt x="1786258" y="1456720"/>
                    <a:pt x="1757459" y="1485519"/>
                    <a:pt x="1721934" y="1485519"/>
                  </a:cubicBezTo>
                  <a:lnTo>
                    <a:pt x="64324" y="1485519"/>
                  </a:lnTo>
                  <a:cubicBezTo>
                    <a:pt x="47264" y="1485519"/>
                    <a:pt x="30903" y="1478742"/>
                    <a:pt x="18840" y="1466679"/>
                  </a:cubicBezTo>
                  <a:cubicBezTo>
                    <a:pt x="6777" y="1454616"/>
                    <a:pt x="0" y="1438255"/>
                    <a:pt x="0" y="1421195"/>
                  </a:cubicBezTo>
                  <a:lnTo>
                    <a:pt x="0" y="64324"/>
                  </a:lnTo>
                  <a:cubicBezTo>
                    <a:pt x="0" y="47264"/>
                    <a:pt x="6777" y="30903"/>
                    <a:pt x="18840" y="18840"/>
                  </a:cubicBezTo>
                  <a:cubicBezTo>
                    <a:pt x="30903" y="6777"/>
                    <a:pt x="47264" y="0"/>
                    <a:pt x="64324" y="0"/>
                  </a:cubicBezTo>
                  <a:close/>
                </a:path>
              </a:pathLst>
            </a:custGeom>
            <a:solidFill>
              <a:srgbClr val="B1D4E0"/>
            </a:solidFill>
          </p:spPr>
        </p:sp>
        <p:sp>
          <p:nvSpPr>
            <p:cNvPr id="17" name="TextBox 17"/>
            <p:cNvSpPr txBox="1"/>
            <p:nvPr/>
          </p:nvSpPr>
          <p:spPr>
            <a:xfrm>
              <a:off x="0" y="-38100"/>
              <a:ext cx="1786258" cy="1523619"/>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12184355" y="5428361"/>
            <a:ext cx="5795166" cy="2424125"/>
          </a:xfrm>
          <a:prstGeom prst="rect">
            <a:avLst/>
          </a:prstGeom>
        </p:spPr>
        <p:txBody>
          <a:bodyPr lIns="0" tIns="0" rIns="0" bIns="0" rtlCol="0" anchor="t">
            <a:spAutoFit/>
          </a:bodyPr>
          <a:lstStyle/>
          <a:p>
            <a:pPr marL="488284" lvl="1" indent="-244142">
              <a:lnSpc>
                <a:spcPts val="2713"/>
              </a:lnSpc>
              <a:buFont typeface="Arial"/>
              <a:buChar char="•"/>
            </a:pPr>
            <a:r>
              <a:rPr lang="en-US" sz="2400" dirty="0">
                <a:solidFill>
                  <a:srgbClr val="051D40"/>
                </a:solidFill>
                <a:latin typeface="Nunito Sans"/>
              </a:rPr>
              <a:t>"</a:t>
            </a:r>
            <a:r>
              <a:rPr lang="en-US" sz="2400" dirty="0" err="1">
                <a:solidFill>
                  <a:srgbClr val="051D40"/>
                </a:solidFill>
                <a:latin typeface="Nunito Sans"/>
              </a:rPr>
              <a:t>Warmie</a:t>
            </a:r>
            <a:r>
              <a:rPr lang="en-US" sz="2400" dirty="0">
                <a:solidFill>
                  <a:srgbClr val="051D40"/>
                </a:solidFill>
                <a:latin typeface="Nunito Sans"/>
              </a:rPr>
              <a:t>++ – Where Quality Meets Affordability."</a:t>
            </a:r>
          </a:p>
          <a:p>
            <a:pPr marL="488284" lvl="1" indent="-244142">
              <a:lnSpc>
                <a:spcPts val="2713"/>
              </a:lnSpc>
              <a:buFont typeface="Arial"/>
              <a:buChar char="•"/>
            </a:pPr>
            <a:r>
              <a:rPr lang="en-US" sz="2400" dirty="0">
                <a:solidFill>
                  <a:srgbClr val="051D40"/>
                </a:solidFill>
                <a:latin typeface="Nunito Sans"/>
              </a:rPr>
              <a:t>It promises a diverse menu of delicious noodle dishes, ensuring that customers can embark on a flavorful journey without breaking the bank.</a:t>
            </a:r>
          </a:p>
          <a:p>
            <a:pPr>
              <a:lnSpc>
                <a:spcPts val="2713"/>
              </a:lnSpc>
            </a:pPr>
            <a:endParaRPr lang="en-US" sz="2261" dirty="0">
              <a:solidFill>
                <a:srgbClr val="051D40"/>
              </a:solidFill>
              <a:latin typeface="Nunito Sans"/>
            </a:endParaRPr>
          </a:p>
        </p:txBody>
      </p:sp>
      <p:sp>
        <p:nvSpPr>
          <p:cNvPr id="19" name="TextBox 19"/>
          <p:cNvSpPr txBox="1"/>
          <p:nvPr/>
        </p:nvSpPr>
        <p:spPr>
          <a:xfrm>
            <a:off x="12295934" y="4214893"/>
            <a:ext cx="4699349" cy="607707"/>
          </a:xfrm>
          <a:prstGeom prst="rect">
            <a:avLst/>
          </a:prstGeom>
        </p:spPr>
        <p:txBody>
          <a:bodyPr lIns="0" tIns="0" rIns="0" bIns="0" rtlCol="0" anchor="t">
            <a:spAutoFit/>
          </a:bodyPr>
          <a:lstStyle/>
          <a:p>
            <a:pPr algn="ctr">
              <a:lnSpc>
                <a:spcPts val="4525"/>
              </a:lnSpc>
            </a:pPr>
            <a:r>
              <a:rPr lang="en-US" sz="4525" dirty="0">
                <a:solidFill>
                  <a:srgbClr val="051D40"/>
                </a:solidFill>
                <a:latin typeface="Genty Bold"/>
              </a:rPr>
              <a:t>Positioning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7FF"/>
        </a:solidFill>
        <a:effectLst/>
      </p:bgPr>
    </p:bg>
    <p:spTree>
      <p:nvGrpSpPr>
        <p:cNvPr id="1" name=""/>
        <p:cNvGrpSpPr/>
        <p:nvPr/>
      </p:nvGrpSpPr>
      <p:grpSpPr>
        <a:xfrm>
          <a:off x="0" y="0"/>
          <a:ext cx="0" cy="0"/>
          <a:chOff x="0" y="0"/>
          <a:chExt cx="0" cy="0"/>
        </a:xfrm>
      </p:grpSpPr>
      <p:sp>
        <p:nvSpPr>
          <p:cNvPr id="2" name="Freeform 2"/>
          <p:cNvSpPr/>
          <p:nvPr/>
        </p:nvSpPr>
        <p:spPr>
          <a:xfrm>
            <a:off x="14075966" y="8026486"/>
            <a:ext cx="8424068" cy="8413538"/>
          </a:xfrm>
          <a:custGeom>
            <a:avLst/>
            <a:gdLst/>
            <a:ahLst/>
            <a:cxnLst/>
            <a:rect l="l" t="t" r="r" b="b"/>
            <a:pathLst>
              <a:path w="8424068" h="8413538">
                <a:moveTo>
                  <a:pt x="0" y="0"/>
                </a:moveTo>
                <a:lnTo>
                  <a:pt x="8424068" y="0"/>
                </a:lnTo>
                <a:lnTo>
                  <a:pt x="8424068"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418531" y="-5695168"/>
            <a:ext cx="8424068" cy="8413538"/>
          </a:xfrm>
          <a:custGeom>
            <a:avLst/>
            <a:gdLst/>
            <a:ahLst/>
            <a:cxnLst/>
            <a:rect l="l" t="t" r="r" b="b"/>
            <a:pathLst>
              <a:path w="8424068" h="8413538">
                <a:moveTo>
                  <a:pt x="0" y="0"/>
                </a:moveTo>
                <a:lnTo>
                  <a:pt x="8424068" y="0"/>
                </a:lnTo>
                <a:lnTo>
                  <a:pt x="8424068"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922666" y="2001438"/>
            <a:ext cx="6442668" cy="989199"/>
          </a:xfrm>
          <a:prstGeom prst="rect">
            <a:avLst/>
          </a:prstGeom>
        </p:spPr>
        <p:txBody>
          <a:bodyPr lIns="0" tIns="0" rIns="0" bIns="0" rtlCol="0" anchor="t">
            <a:spAutoFit/>
          </a:bodyPr>
          <a:lstStyle/>
          <a:p>
            <a:pPr algn="ctr">
              <a:lnSpc>
                <a:spcPts val="7444"/>
              </a:lnSpc>
            </a:pPr>
            <a:r>
              <a:rPr lang="en-US" sz="7444">
                <a:solidFill>
                  <a:srgbClr val="051D40"/>
                </a:solidFill>
                <a:latin typeface="Genty Bold"/>
              </a:rPr>
              <a:t>Naracha</a:t>
            </a:r>
          </a:p>
        </p:txBody>
      </p:sp>
      <p:sp>
        <p:nvSpPr>
          <p:cNvPr id="5" name="TextBox 5"/>
          <p:cNvSpPr txBox="1"/>
          <p:nvPr/>
        </p:nvSpPr>
        <p:spPr>
          <a:xfrm>
            <a:off x="1881999" y="3200400"/>
            <a:ext cx="15089311" cy="3886200"/>
          </a:xfrm>
          <a:prstGeom prst="rect">
            <a:avLst/>
          </a:prstGeom>
        </p:spPr>
        <p:txBody>
          <a:bodyPr lIns="0" tIns="0" rIns="0" bIns="0" rtlCol="0" anchor="t">
            <a:spAutoFit/>
          </a:bodyPr>
          <a:lstStyle/>
          <a:p>
            <a:pPr algn="just">
              <a:lnSpc>
                <a:spcPts val="5162"/>
              </a:lnSpc>
            </a:pPr>
            <a:r>
              <a:rPr lang="en-US" sz="4301">
                <a:solidFill>
                  <a:srgbClr val="051D40"/>
                </a:solidFill>
                <a:latin typeface="Nunito Sans"/>
              </a:rPr>
              <a:t>Naranacha is a local footwear brand dedicated to crafting high-quality and stylish footwear for women with affordable price. The brand name itself exudes a sense of uniqueness and a touch of the exotic, evoking the image of vibrant oranges (naranjas) and the charm of something distinct and refreshing.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F7FF"/>
        </a:solidFill>
        <a:effectLst/>
      </p:bgPr>
    </p:bg>
    <p:spTree>
      <p:nvGrpSpPr>
        <p:cNvPr id="1" name=""/>
        <p:cNvGrpSpPr/>
        <p:nvPr/>
      </p:nvGrpSpPr>
      <p:grpSpPr>
        <a:xfrm>
          <a:off x="0" y="0"/>
          <a:ext cx="0" cy="0"/>
          <a:chOff x="0" y="0"/>
          <a:chExt cx="0" cy="0"/>
        </a:xfrm>
      </p:grpSpPr>
      <p:sp>
        <p:nvSpPr>
          <p:cNvPr id="2" name="Freeform 2"/>
          <p:cNvSpPr/>
          <p:nvPr/>
        </p:nvSpPr>
        <p:spPr>
          <a:xfrm>
            <a:off x="14539350" y="8166529"/>
            <a:ext cx="8424068" cy="8413538"/>
          </a:xfrm>
          <a:custGeom>
            <a:avLst/>
            <a:gdLst/>
            <a:ahLst/>
            <a:cxnLst/>
            <a:rect l="l" t="t" r="r" b="b"/>
            <a:pathLst>
              <a:path w="8424068" h="8413538">
                <a:moveTo>
                  <a:pt x="0" y="0"/>
                </a:moveTo>
                <a:lnTo>
                  <a:pt x="8424069" y="0"/>
                </a:lnTo>
                <a:lnTo>
                  <a:pt x="8424069"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650224" y="-5643681"/>
            <a:ext cx="8424068" cy="8413538"/>
          </a:xfrm>
          <a:custGeom>
            <a:avLst/>
            <a:gdLst/>
            <a:ahLst/>
            <a:cxnLst/>
            <a:rect l="l" t="t" r="r" b="b"/>
            <a:pathLst>
              <a:path w="8424068" h="8413538">
                <a:moveTo>
                  <a:pt x="0" y="0"/>
                </a:moveTo>
                <a:lnTo>
                  <a:pt x="8424069" y="0"/>
                </a:lnTo>
                <a:lnTo>
                  <a:pt x="8424069"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7138667" y="4317016"/>
            <a:ext cx="2487485" cy="4422195"/>
          </a:xfrm>
          <a:custGeom>
            <a:avLst/>
            <a:gdLst/>
            <a:ahLst/>
            <a:cxnLst/>
            <a:rect l="l" t="t" r="r" b="b"/>
            <a:pathLst>
              <a:path w="2487485" h="4422195">
                <a:moveTo>
                  <a:pt x="0" y="0"/>
                </a:moveTo>
                <a:lnTo>
                  <a:pt x="2487485" y="0"/>
                </a:lnTo>
                <a:lnTo>
                  <a:pt x="2487485" y="4422195"/>
                </a:lnTo>
                <a:lnTo>
                  <a:pt x="0" y="4422195"/>
                </a:lnTo>
                <a:lnTo>
                  <a:pt x="0" y="0"/>
                </a:lnTo>
                <a:close/>
              </a:path>
            </a:pathLst>
          </a:custGeom>
          <a:blipFill>
            <a:blip r:embed="rId4"/>
            <a:stretch>
              <a:fillRect/>
            </a:stretch>
          </a:blipFill>
        </p:spPr>
      </p:sp>
      <p:sp>
        <p:nvSpPr>
          <p:cNvPr id="5" name="Freeform 5"/>
          <p:cNvSpPr/>
          <p:nvPr/>
        </p:nvSpPr>
        <p:spPr>
          <a:xfrm>
            <a:off x="3785921" y="4506149"/>
            <a:ext cx="2128975" cy="3784844"/>
          </a:xfrm>
          <a:custGeom>
            <a:avLst/>
            <a:gdLst/>
            <a:ahLst/>
            <a:cxnLst/>
            <a:rect l="l" t="t" r="r" b="b"/>
            <a:pathLst>
              <a:path w="2128975" h="3784844">
                <a:moveTo>
                  <a:pt x="0" y="0"/>
                </a:moveTo>
                <a:lnTo>
                  <a:pt x="2128975" y="0"/>
                </a:lnTo>
                <a:lnTo>
                  <a:pt x="2128975" y="3784843"/>
                </a:lnTo>
                <a:lnTo>
                  <a:pt x="0" y="3784843"/>
                </a:lnTo>
                <a:lnTo>
                  <a:pt x="0" y="0"/>
                </a:lnTo>
                <a:close/>
              </a:path>
            </a:pathLst>
          </a:custGeom>
          <a:blipFill>
            <a:blip r:embed="rId5"/>
            <a:stretch>
              <a:fillRect/>
            </a:stretch>
          </a:blipFill>
        </p:spPr>
      </p:sp>
      <p:sp>
        <p:nvSpPr>
          <p:cNvPr id="6" name="Freeform 6"/>
          <p:cNvSpPr/>
          <p:nvPr/>
        </p:nvSpPr>
        <p:spPr>
          <a:xfrm>
            <a:off x="8525289" y="2594384"/>
            <a:ext cx="2201727" cy="3914181"/>
          </a:xfrm>
          <a:custGeom>
            <a:avLst/>
            <a:gdLst/>
            <a:ahLst/>
            <a:cxnLst/>
            <a:rect l="l" t="t" r="r" b="b"/>
            <a:pathLst>
              <a:path w="2201727" h="3914181">
                <a:moveTo>
                  <a:pt x="0" y="0"/>
                </a:moveTo>
                <a:lnTo>
                  <a:pt x="2201727" y="0"/>
                </a:lnTo>
                <a:lnTo>
                  <a:pt x="2201727" y="3914181"/>
                </a:lnTo>
                <a:lnTo>
                  <a:pt x="0" y="3914181"/>
                </a:lnTo>
                <a:lnTo>
                  <a:pt x="0" y="0"/>
                </a:lnTo>
                <a:close/>
              </a:path>
            </a:pathLst>
          </a:custGeom>
          <a:blipFill>
            <a:blip r:embed="rId6"/>
            <a:stretch>
              <a:fillRect/>
            </a:stretch>
          </a:blipFill>
        </p:spPr>
      </p:sp>
      <p:sp>
        <p:nvSpPr>
          <p:cNvPr id="7" name="Freeform 7"/>
          <p:cNvSpPr/>
          <p:nvPr/>
        </p:nvSpPr>
        <p:spPr>
          <a:xfrm>
            <a:off x="5699821" y="2640502"/>
            <a:ext cx="1886079" cy="3353030"/>
          </a:xfrm>
          <a:custGeom>
            <a:avLst/>
            <a:gdLst/>
            <a:ahLst/>
            <a:cxnLst/>
            <a:rect l="l" t="t" r="r" b="b"/>
            <a:pathLst>
              <a:path w="1886079" h="3353030">
                <a:moveTo>
                  <a:pt x="0" y="0"/>
                </a:moveTo>
                <a:lnTo>
                  <a:pt x="1886079" y="0"/>
                </a:lnTo>
                <a:lnTo>
                  <a:pt x="1886079" y="3353029"/>
                </a:lnTo>
                <a:lnTo>
                  <a:pt x="0" y="3353029"/>
                </a:lnTo>
                <a:lnTo>
                  <a:pt x="0" y="0"/>
                </a:lnTo>
                <a:close/>
              </a:path>
            </a:pathLst>
          </a:custGeom>
          <a:blipFill>
            <a:blip r:embed="rId7"/>
            <a:stretch>
              <a:fillRect/>
            </a:stretch>
          </a:blipFill>
        </p:spPr>
      </p:sp>
      <p:sp>
        <p:nvSpPr>
          <p:cNvPr id="8" name="Freeform 8"/>
          <p:cNvSpPr/>
          <p:nvPr/>
        </p:nvSpPr>
        <p:spPr>
          <a:xfrm>
            <a:off x="10023261" y="4875202"/>
            <a:ext cx="2465493" cy="4383098"/>
          </a:xfrm>
          <a:custGeom>
            <a:avLst/>
            <a:gdLst/>
            <a:ahLst/>
            <a:cxnLst/>
            <a:rect l="l" t="t" r="r" b="b"/>
            <a:pathLst>
              <a:path w="2465493" h="4383098">
                <a:moveTo>
                  <a:pt x="0" y="0"/>
                </a:moveTo>
                <a:lnTo>
                  <a:pt x="2465492" y="0"/>
                </a:lnTo>
                <a:lnTo>
                  <a:pt x="2465492" y="4383098"/>
                </a:lnTo>
                <a:lnTo>
                  <a:pt x="0" y="4383098"/>
                </a:lnTo>
                <a:lnTo>
                  <a:pt x="0" y="0"/>
                </a:lnTo>
                <a:close/>
              </a:path>
            </a:pathLst>
          </a:custGeom>
          <a:blipFill>
            <a:blip r:embed="rId8"/>
            <a:stretch>
              <a:fillRect/>
            </a:stretch>
          </a:blipFill>
        </p:spPr>
      </p:sp>
      <p:sp>
        <p:nvSpPr>
          <p:cNvPr id="9" name="Freeform 9"/>
          <p:cNvSpPr/>
          <p:nvPr/>
        </p:nvSpPr>
        <p:spPr>
          <a:xfrm>
            <a:off x="11447655" y="2359926"/>
            <a:ext cx="1671775" cy="2972044"/>
          </a:xfrm>
          <a:custGeom>
            <a:avLst/>
            <a:gdLst/>
            <a:ahLst/>
            <a:cxnLst/>
            <a:rect l="l" t="t" r="r" b="b"/>
            <a:pathLst>
              <a:path w="1671775" h="2972044">
                <a:moveTo>
                  <a:pt x="0" y="0"/>
                </a:moveTo>
                <a:lnTo>
                  <a:pt x="1671775" y="0"/>
                </a:lnTo>
                <a:lnTo>
                  <a:pt x="1671775" y="2972044"/>
                </a:lnTo>
                <a:lnTo>
                  <a:pt x="0" y="2972044"/>
                </a:lnTo>
                <a:lnTo>
                  <a:pt x="0" y="0"/>
                </a:lnTo>
                <a:close/>
              </a:path>
            </a:pathLst>
          </a:custGeom>
          <a:blipFill>
            <a:blip r:embed="rId9"/>
            <a:stretch>
              <a:fillRect/>
            </a:stretch>
          </a:blipFill>
        </p:spPr>
      </p:sp>
      <p:sp>
        <p:nvSpPr>
          <p:cNvPr id="10" name="TextBox 10"/>
          <p:cNvSpPr txBox="1"/>
          <p:nvPr/>
        </p:nvSpPr>
        <p:spPr>
          <a:xfrm>
            <a:off x="3069141" y="1436932"/>
            <a:ext cx="12149719" cy="707508"/>
          </a:xfrm>
          <a:prstGeom prst="rect">
            <a:avLst/>
          </a:prstGeom>
        </p:spPr>
        <p:txBody>
          <a:bodyPr lIns="0" tIns="0" rIns="0" bIns="0" rtlCol="0" anchor="t">
            <a:spAutoFit/>
          </a:bodyPr>
          <a:lstStyle/>
          <a:p>
            <a:pPr algn="ctr">
              <a:lnSpc>
                <a:spcPts val="5354"/>
              </a:lnSpc>
            </a:pPr>
            <a:r>
              <a:rPr lang="en-US" sz="5354">
                <a:solidFill>
                  <a:srgbClr val="051D40"/>
                </a:solidFill>
                <a:latin typeface="Genty Bold"/>
              </a:rPr>
              <a:t>Story Contents for Warmie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F7FF"/>
        </a:solidFill>
        <a:effectLst/>
      </p:bgPr>
    </p:bg>
    <p:spTree>
      <p:nvGrpSpPr>
        <p:cNvPr id="1" name=""/>
        <p:cNvGrpSpPr/>
        <p:nvPr/>
      </p:nvGrpSpPr>
      <p:grpSpPr>
        <a:xfrm>
          <a:off x="0" y="0"/>
          <a:ext cx="0" cy="0"/>
          <a:chOff x="0" y="0"/>
          <a:chExt cx="0" cy="0"/>
        </a:xfrm>
      </p:grpSpPr>
      <p:sp>
        <p:nvSpPr>
          <p:cNvPr id="2" name="Freeform 2"/>
          <p:cNvSpPr/>
          <p:nvPr/>
        </p:nvSpPr>
        <p:spPr>
          <a:xfrm>
            <a:off x="15282463" y="8026486"/>
            <a:ext cx="8424068" cy="8413538"/>
          </a:xfrm>
          <a:custGeom>
            <a:avLst/>
            <a:gdLst/>
            <a:ahLst/>
            <a:cxnLst/>
            <a:rect l="l" t="t" r="r" b="b"/>
            <a:pathLst>
              <a:path w="8424068" h="8413538">
                <a:moveTo>
                  <a:pt x="0" y="0"/>
                </a:moveTo>
                <a:lnTo>
                  <a:pt x="8424068" y="0"/>
                </a:lnTo>
                <a:lnTo>
                  <a:pt x="8424068"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774468" y="-6236912"/>
            <a:ext cx="8424068" cy="8413538"/>
          </a:xfrm>
          <a:custGeom>
            <a:avLst/>
            <a:gdLst/>
            <a:ahLst/>
            <a:cxnLst/>
            <a:rect l="l" t="t" r="r" b="b"/>
            <a:pathLst>
              <a:path w="8424068" h="8413538">
                <a:moveTo>
                  <a:pt x="0" y="0"/>
                </a:moveTo>
                <a:lnTo>
                  <a:pt x="8424068" y="0"/>
                </a:lnTo>
                <a:lnTo>
                  <a:pt x="8424068" y="8413539"/>
                </a:lnTo>
                <a:lnTo>
                  <a:pt x="0" y="8413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155362" y="8609429"/>
            <a:ext cx="13977275" cy="1191571"/>
            <a:chOff x="0" y="0"/>
            <a:chExt cx="3681258" cy="313829"/>
          </a:xfrm>
        </p:grpSpPr>
        <p:sp>
          <p:nvSpPr>
            <p:cNvPr id="5" name="Freeform 5"/>
            <p:cNvSpPr/>
            <p:nvPr/>
          </p:nvSpPr>
          <p:spPr>
            <a:xfrm>
              <a:off x="0" y="0"/>
              <a:ext cx="3681257" cy="313829"/>
            </a:xfrm>
            <a:custGeom>
              <a:avLst/>
              <a:gdLst/>
              <a:ahLst/>
              <a:cxnLst/>
              <a:rect l="l" t="t" r="r" b="b"/>
              <a:pathLst>
                <a:path w="3681257" h="313829">
                  <a:moveTo>
                    <a:pt x="28249" y="0"/>
                  </a:moveTo>
                  <a:lnTo>
                    <a:pt x="3653009" y="0"/>
                  </a:lnTo>
                  <a:cubicBezTo>
                    <a:pt x="3660501" y="0"/>
                    <a:pt x="3667686" y="2976"/>
                    <a:pt x="3672984" y="8274"/>
                  </a:cubicBezTo>
                  <a:cubicBezTo>
                    <a:pt x="3678281" y="13571"/>
                    <a:pt x="3681257" y="20757"/>
                    <a:pt x="3681257" y="28249"/>
                  </a:cubicBezTo>
                  <a:lnTo>
                    <a:pt x="3681257" y="285581"/>
                  </a:lnTo>
                  <a:cubicBezTo>
                    <a:pt x="3681257" y="293073"/>
                    <a:pt x="3678281" y="300258"/>
                    <a:pt x="3672984" y="305556"/>
                  </a:cubicBezTo>
                  <a:cubicBezTo>
                    <a:pt x="3667686" y="310853"/>
                    <a:pt x="3660501" y="313829"/>
                    <a:pt x="3653009" y="313829"/>
                  </a:cubicBezTo>
                  <a:lnTo>
                    <a:pt x="28249" y="313829"/>
                  </a:lnTo>
                  <a:cubicBezTo>
                    <a:pt x="20757" y="313829"/>
                    <a:pt x="13571" y="310853"/>
                    <a:pt x="8274" y="305556"/>
                  </a:cubicBezTo>
                  <a:cubicBezTo>
                    <a:pt x="2976" y="300258"/>
                    <a:pt x="0" y="293073"/>
                    <a:pt x="0" y="285581"/>
                  </a:cubicBezTo>
                  <a:lnTo>
                    <a:pt x="0" y="28249"/>
                  </a:lnTo>
                  <a:cubicBezTo>
                    <a:pt x="0" y="20757"/>
                    <a:pt x="2976" y="13571"/>
                    <a:pt x="8274" y="8274"/>
                  </a:cubicBezTo>
                  <a:cubicBezTo>
                    <a:pt x="13571" y="2976"/>
                    <a:pt x="20757" y="0"/>
                    <a:pt x="28249" y="0"/>
                  </a:cubicBezTo>
                  <a:close/>
                </a:path>
              </a:pathLst>
            </a:custGeom>
            <a:solidFill>
              <a:srgbClr val="000000">
                <a:alpha val="0"/>
              </a:srgbClr>
            </a:solidFill>
            <a:ln w="38100" cap="rnd">
              <a:solidFill>
                <a:srgbClr val="B1D4E0"/>
              </a:solidFill>
              <a:prstDash val="solid"/>
              <a:round/>
            </a:ln>
          </p:spPr>
        </p:sp>
        <p:sp>
          <p:nvSpPr>
            <p:cNvPr id="6" name="TextBox 6"/>
            <p:cNvSpPr txBox="1"/>
            <p:nvPr/>
          </p:nvSpPr>
          <p:spPr>
            <a:xfrm>
              <a:off x="0" y="-38100"/>
              <a:ext cx="3681258" cy="351929"/>
            </a:xfrm>
            <a:prstGeom prst="rect">
              <a:avLst/>
            </a:prstGeom>
          </p:spPr>
          <p:txBody>
            <a:bodyPr lIns="50800" tIns="50800" rIns="50800" bIns="50800" rtlCol="0" anchor="ctr"/>
            <a:lstStyle/>
            <a:p>
              <a:pPr algn="ctr">
                <a:lnSpc>
                  <a:spcPts val="2659"/>
                </a:lnSpc>
                <a:spcBef>
                  <a:spcPct val="0"/>
                </a:spcBef>
              </a:pPr>
              <a:r>
                <a:rPr lang="en-US" sz="1899">
                  <a:solidFill>
                    <a:srgbClr val="000000"/>
                  </a:solidFill>
                  <a:latin typeface="Canva Sans"/>
                </a:rPr>
                <a:t>Having clear and eye-catching photos of the main dishes on a restaurant's Instagram Stories is really important. Instagram is all about pictures, so having great images of the main menu items grabs people's attention and makes them hungry. </a:t>
              </a:r>
            </a:p>
          </p:txBody>
        </p:sp>
      </p:grpSp>
      <p:sp>
        <p:nvSpPr>
          <p:cNvPr id="7" name="Freeform 7"/>
          <p:cNvSpPr/>
          <p:nvPr/>
        </p:nvSpPr>
        <p:spPr>
          <a:xfrm>
            <a:off x="9936159" y="235727"/>
            <a:ext cx="4514898" cy="8026486"/>
          </a:xfrm>
          <a:custGeom>
            <a:avLst/>
            <a:gdLst/>
            <a:ahLst/>
            <a:cxnLst/>
            <a:rect l="l" t="t" r="r" b="b"/>
            <a:pathLst>
              <a:path w="4514898" h="8026486">
                <a:moveTo>
                  <a:pt x="0" y="0"/>
                </a:moveTo>
                <a:lnTo>
                  <a:pt x="4514898" y="0"/>
                </a:lnTo>
                <a:lnTo>
                  <a:pt x="4514898" y="8026486"/>
                </a:lnTo>
                <a:lnTo>
                  <a:pt x="0" y="8026486"/>
                </a:lnTo>
                <a:lnTo>
                  <a:pt x="0" y="0"/>
                </a:lnTo>
                <a:close/>
              </a:path>
            </a:pathLst>
          </a:custGeom>
          <a:blipFill>
            <a:blip r:embed="rId4"/>
            <a:stretch>
              <a:fillRect/>
            </a:stretch>
          </a:blipFill>
        </p:spPr>
      </p:sp>
      <p:sp>
        <p:nvSpPr>
          <p:cNvPr id="8" name="Freeform 8"/>
          <p:cNvSpPr/>
          <p:nvPr/>
        </p:nvSpPr>
        <p:spPr>
          <a:xfrm>
            <a:off x="4993245" y="471454"/>
            <a:ext cx="4382302" cy="7790758"/>
          </a:xfrm>
          <a:custGeom>
            <a:avLst/>
            <a:gdLst/>
            <a:ahLst/>
            <a:cxnLst/>
            <a:rect l="l" t="t" r="r" b="b"/>
            <a:pathLst>
              <a:path w="4382302" h="7790758">
                <a:moveTo>
                  <a:pt x="0" y="0"/>
                </a:moveTo>
                <a:lnTo>
                  <a:pt x="4382301" y="0"/>
                </a:lnTo>
                <a:lnTo>
                  <a:pt x="4382301" y="7790759"/>
                </a:lnTo>
                <a:lnTo>
                  <a:pt x="0" y="7790759"/>
                </a:lnTo>
                <a:lnTo>
                  <a:pt x="0" y="0"/>
                </a:lnTo>
                <a:close/>
              </a:path>
            </a:pathLst>
          </a:custGeom>
          <a:blipFill>
            <a:blip r:embed="rId5"/>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F7FF"/>
        </a:solidFill>
        <a:effectLst/>
      </p:bgPr>
    </p:bg>
    <p:spTree>
      <p:nvGrpSpPr>
        <p:cNvPr id="1" name=""/>
        <p:cNvGrpSpPr/>
        <p:nvPr/>
      </p:nvGrpSpPr>
      <p:grpSpPr>
        <a:xfrm>
          <a:off x="0" y="0"/>
          <a:ext cx="0" cy="0"/>
          <a:chOff x="0" y="0"/>
          <a:chExt cx="0" cy="0"/>
        </a:xfrm>
      </p:grpSpPr>
      <p:sp>
        <p:nvSpPr>
          <p:cNvPr id="2" name="Freeform 2"/>
          <p:cNvSpPr/>
          <p:nvPr/>
        </p:nvSpPr>
        <p:spPr>
          <a:xfrm>
            <a:off x="16592283" y="134441"/>
            <a:ext cx="7651585" cy="7642020"/>
          </a:xfrm>
          <a:custGeom>
            <a:avLst/>
            <a:gdLst/>
            <a:ahLst/>
            <a:cxnLst/>
            <a:rect l="l" t="t" r="r" b="b"/>
            <a:pathLst>
              <a:path w="7651585" h="7642020">
                <a:moveTo>
                  <a:pt x="0" y="0"/>
                </a:moveTo>
                <a:lnTo>
                  <a:pt x="7651585" y="0"/>
                </a:lnTo>
                <a:lnTo>
                  <a:pt x="7651585" y="7642020"/>
                </a:lnTo>
                <a:lnTo>
                  <a:pt x="0" y="7642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2926" y="-6355808"/>
            <a:ext cx="7766021" cy="7756313"/>
          </a:xfrm>
          <a:custGeom>
            <a:avLst/>
            <a:gdLst/>
            <a:ahLst/>
            <a:cxnLst/>
            <a:rect l="l" t="t" r="r" b="b"/>
            <a:pathLst>
              <a:path w="7766021" h="7756313">
                <a:moveTo>
                  <a:pt x="0" y="0"/>
                </a:moveTo>
                <a:lnTo>
                  <a:pt x="7766021" y="0"/>
                </a:lnTo>
                <a:lnTo>
                  <a:pt x="7766021" y="7756314"/>
                </a:lnTo>
                <a:lnTo>
                  <a:pt x="0" y="77563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615008" y="7483139"/>
            <a:ext cx="13977275" cy="1309981"/>
            <a:chOff x="0" y="0"/>
            <a:chExt cx="3681258" cy="345016"/>
          </a:xfrm>
        </p:grpSpPr>
        <p:sp>
          <p:nvSpPr>
            <p:cNvPr id="5" name="Freeform 5"/>
            <p:cNvSpPr/>
            <p:nvPr/>
          </p:nvSpPr>
          <p:spPr>
            <a:xfrm>
              <a:off x="0" y="0"/>
              <a:ext cx="3681257" cy="345016"/>
            </a:xfrm>
            <a:custGeom>
              <a:avLst/>
              <a:gdLst/>
              <a:ahLst/>
              <a:cxnLst/>
              <a:rect l="l" t="t" r="r" b="b"/>
              <a:pathLst>
                <a:path w="3681257" h="345016">
                  <a:moveTo>
                    <a:pt x="28249" y="0"/>
                  </a:moveTo>
                  <a:lnTo>
                    <a:pt x="3653009" y="0"/>
                  </a:lnTo>
                  <a:cubicBezTo>
                    <a:pt x="3660501" y="0"/>
                    <a:pt x="3667686" y="2976"/>
                    <a:pt x="3672984" y="8274"/>
                  </a:cubicBezTo>
                  <a:cubicBezTo>
                    <a:pt x="3678281" y="13571"/>
                    <a:pt x="3681257" y="20757"/>
                    <a:pt x="3681257" y="28249"/>
                  </a:cubicBezTo>
                  <a:lnTo>
                    <a:pt x="3681257" y="316767"/>
                  </a:lnTo>
                  <a:cubicBezTo>
                    <a:pt x="3681257" y="324259"/>
                    <a:pt x="3678281" y="331444"/>
                    <a:pt x="3672984" y="336742"/>
                  </a:cubicBezTo>
                  <a:cubicBezTo>
                    <a:pt x="3667686" y="342039"/>
                    <a:pt x="3660501" y="345016"/>
                    <a:pt x="3653009" y="345016"/>
                  </a:cubicBezTo>
                  <a:lnTo>
                    <a:pt x="28249" y="345016"/>
                  </a:lnTo>
                  <a:cubicBezTo>
                    <a:pt x="20757" y="345016"/>
                    <a:pt x="13571" y="342039"/>
                    <a:pt x="8274" y="336742"/>
                  </a:cubicBezTo>
                  <a:cubicBezTo>
                    <a:pt x="2976" y="331444"/>
                    <a:pt x="0" y="324259"/>
                    <a:pt x="0" y="316767"/>
                  </a:cubicBezTo>
                  <a:lnTo>
                    <a:pt x="0" y="28249"/>
                  </a:lnTo>
                  <a:cubicBezTo>
                    <a:pt x="0" y="20757"/>
                    <a:pt x="2976" y="13571"/>
                    <a:pt x="8274" y="8274"/>
                  </a:cubicBezTo>
                  <a:cubicBezTo>
                    <a:pt x="13571" y="2976"/>
                    <a:pt x="20757" y="0"/>
                    <a:pt x="28249" y="0"/>
                  </a:cubicBezTo>
                  <a:close/>
                </a:path>
              </a:pathLst>
            </a:custGeom>
            <a:solidFill>
              <a:srgbClr val="000000">
                <a:alpha val="0"/>
              </a:srgbClr>
            </a:solidFill>
            <a:ln w="38100" cap="rnd">
              <a:solidFill>
                <a:srgbClr val="B1D4E0"/>
              </a:solidFill>
              <a:prstDash val="solid"/>
              <a:round/>
            </a:ln>
          </p:spPr>
        </p:sp>
        <p:sp>
          <p:nvSpPr>
            <p:cNvPr id="6" name="TextBox 6"/>
            <p:cNvSpPr txBox="1"/>
            <p:nvPr/>
          </p:nvSpPr>
          <p:spPr>
            <a:xfrm>
              <a:off x="0" y="-38100"/>
              <a:ext cx="3681258" cy="383116"/>
            </a:xfrm>
            <a:prstGeom prst="rect">
              <a:avLst/>
            </a:prstGeom>
          </p:spPr>
          <p:txBody>
            <a:bodyPr lIns="50800" tIns="50800" rIns="50800" bIns="50800" rtlCol="0" anchor="ctr"/>
            <a:lstStyle/>
            <a:p>
              <a:pPr algn="ctr">
                <a:lnSpc>
                  <a:spcPts val="2939"/>
                </a:lnSpc>
                <a:spcBef>
                  <a:spcPct val="0"/>
                </a:spcBef>
              </a:pPr>
              <a:r>
                <a:rPr lang="en-US" sz="2099">
                  <a:solidFill>
                    <a:srgbClr val="000000"/>
                  </a:solidFill>
                  <a:latin typeface="Canva Sans"/>
                </a:rPr>
                <a:t>Snack and drink on Imenu list often keep it simple by just showing the product name and price without any pictures. This straightforward approach is intentional, designed to quickly grab attention in the fast-moving world of social media.</a:t>
              </a:r>
            </a:p>
          </p:txBody>
        </p:sp>
      </p:grpSp>
      <p:sp>
        <p:nvSpPr>
          <p:cNvPr id="7" name="Freeform 7"/>
          <p:cNvSpPr/>
          <p:nvPr/>
        </p:nvSpPr>
        <p:spPr>
          <a:xfrm>
            <a:off x="10400407" y="2486276"/>
            <a:ext cx="2201727" cy="3914181"/>
          </a:xfrm>
          <a:custGeom>
            <a:avLst/>
            <a:gdLst/>
            <a:ahLst/>
            <a:cxnLst/>
            <a:rect l="l" t="t" r="r" b="b"/>
            <a:pathLst>
              <a:path w="2201727" h="3914181">
                <a:moveTo>
                  <a:pt x="0" y="0"/>
                </a:moveTo>
                <a:lnTo>
                  <a:pt x="2201727" y="0"/>
                </a:lnTo>
                <a:lnTo>
                  <a:pt x="2201727" y="3914181"/>
                </a:lnTo>
                <a:lnTo>
                  <a:pt x="0" y="3914181"/>
                </a:lnTo>
                <a:lnTo>
                  <a:pt x="0" y="0"/>
                </a:lnTo>
                <a:close/>
              </a:path>
            </a:pathLst>
          </a:custGeom>
          <a:blipFill>
            <a:blip r:embed="rId4"/>
            <a:stretch>
              <a:fillRect/>
            </a:stretch>
          </a:blipFill>
        </p:spPr>
      </p:sp>
      <p:sp>
        <p:nvSpPr>
          <p:cNvPr id="8" name="Freeform 8"/>
          <p:cNvSpPr/>
          <p:nvPr/>
        </p:nvSpPr>
        <p:spPr>
          <a:xfrm>
            <a:off x="6656515" y="2232269"/>
            <a:ext cx="2487485" cy="4422195"/>
          </a:xfrm>
          <a:custGeom>
            <a:avLst/>
            <a:gdLst/>
            <a:ahLst/>
            <a:cxnLst/>
            <a:rect l="l" t="t" r="r" b="b"/>
            <a:pathLst>
              <a:path w="2487485" h="4422195">
                <a:moveTo>
                  <a:pt x="0" y="0"/>
                </a:moveTo>
                <a:lnTo>
                  <a:pt x="2487485" y="0"/>
                </a:lnTo>
                <a:lnTo>
                  <a:pt x="2487485" y="4422195"/>
                </a:lnTo>
                <a:lnTo>
                  <a:pt x="0" y="4422195"/>
                </a:lnTo>
                <a:lnTo>
                  <a:pt x="0" y="0"/>
                </a:lnTo>
                <a:close/>
              </a:path>
            </a:pathLst>
          </a:custGeom>
          <a:blipFill>
            <a:blip r:embed="rId5"/>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EF7FF"/>
        </a:solidFill>
        <a:effectLst/>
      </p:bgPr>
    </p:bg>
    <p:spTree>
      <p:nvGrpSpPr>
        <p:cNvPr id="1" name=""/>
        <p:cNvGrpSpPr/>
        <p:nvPr/>
      </p:nvGrpSpPr>
      <p:grpSpPr>
        <a:xfrm>
          <a:off x="0" y="0"/>
          <a:ext cx="0" cy="0"/>
          <a:chOff x="0" y="0"/>
          <a:chExt cx="0" cy="0"/>
        </a:xfrm>
      </p:grpSpPr>
      <p:sp>
        <p:nvSpPr>
          <p:cNvPr id="2" name="Freeform 2"/>
          <p:cNvSpPr/>
          <p:nvPr/>
        </p:nvSpPr>
        <p:spPr>
          <a:xfrm>
            <a:off x="15282463" y="8026486"/>
            <a:ext cx="8424068" cy="8413538"/>
          </a:xfrm>
          <a:custGeom>
            <a:avLst/>
            <a:gdLst/>
            <a:ahLst/>
            <a:cxnLst/>
            <a:rect l="l" t="t" r="r" b="b"/>
            <a:pathLst>
              <a:path w="8424068" h="8413538">
                <a:moveTo>
                  <a:pt x="0" y="0"/>
                </a:moveTo>
                <a:lnTo>
                  <a:pt x="8424068" y="0"/>
                </a:lnTo>
                <a:lnTo>
                  <a:pt x="8424068"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774468" y="-6236912"/>
            <a:ext cx="8424068" cy="8413538"/>
          </a:xfrm>
          <a:custGeom>
            <a:avLst/>
            <a:gdLst/>
            <a:ahLst/>
            <a:cxnLst/>
            <a:rect l="l" t="t" r="r" b="b"/>
            <a:pathLst>
              <a:path w="8424068" h="8413538">
                <a:moveTo>
                  <a:pt x="0" y="0"/>
                </a:moveTo>
                <a:lnTo>
                  <a:pt x="8424068" y="0"/>
                </a:lnTo>
                <a:lnTo>
                  <a:pt x="8424068" y="8413539"/>
                </a:lnTo>
                <a:lnTo>
                  <a:pt x="0" y="8413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044946" y="8290354"/>
            <a:ext cx="13977275" cy="1191571"/>
            <a:chOff x="0" y="0"/>
            <a:chExt cx="3681258" cy="313829"/>
          </a:xfrm>
        </p:grpSpPr>
        <p:sp>
          <p:nvSpPr>
            <p:cNvPr id="5" name="Freeform 5"/>
            <p:cNvSpPr/>
            <p:nvPr/>
          </p:nvSpPr>
          <p:spPr>
            <a:xfrm>
              <a:off x="0" y="0"/>
              <a:ext cx="3681257" cy="313829"/>
            </a:xfrm>
            <a:custGeom>
              <a:avLst/>
              <a:gdLst/>
              <a:ahLst/>
              <a:cxnLst/>
              <a:rect l="l" t="t" r="r" b="b"/>
              <a:pathLst>
                <a:path w="3681257" h="313829">
                  <a:moveTo>
                    <a:pt x="28249" y="0"/>
                  </a:moveTo>
                  <a:lnTo>
                    <a:pt x="3653009" y="0"/>
                  </a:lnTo>
                  <a:cubicBezTo>
                    <a:pt x="3660501" y="0"/>
                    <a:pt x="3667686" y="2976"/>
                    <a:pt x="3672984" y="8274"/>
                  </a:cubicBezTo>
                  <a:cubicBezTo>
                    <a:pt x="3678281" y="13571"/>
                    <a:pt x="3681257" y="20757"/>
                    <a:pt x="3681257" y="28249"/>
                  </a:cubicBezTo>
                  <a:lnTo>
                    <a:pt x="3681257" y="285581"/>
                  </a:lnTo>
                  <a:cubicBezTo>
                    <a:pt x="3681257" y="293073"/>
                    <a:pt x="3678281" y="300258"/>
                    <a:pt x="3672984" y="305556"/>
                  </a:cubicBezTo>
                  <a:cubicBezTo>
                    <a:pt x="3667686" y="310853"/>
                    <a:pt x="3660501" y="313829"/>
                    <a:pt x="3653009" y="313829"/>
                  </a:cubicBezTo>
                  <a:lnTo>
                    <a:pt x="28249" y="313829"/>
                  </a:lnTo>
                  <a:cubicBezTo>
                    <a:pt x="20757" y="313829"/>
                    <a:pt x="13571" y="310853"/>
                    <a:pt x="8274" y="305556"/>
                  </a:cubicBezTo>
                  <a:cubicBezTo>
                    <a:pt x="2976" y="300258"/>
                    <a:pt x="0" y="293073"/>
                    <a:pt x="0" y="285581"/>
                  </a:cubicBezTo>
                  <a:lnTo>
                    <a:pt x="0" y="28249"/>
                  </a:lnTo>
                  <a:cubicBezTo>
                    <a:pt x="0" y="20757"/>
                    <a:pt x="2976" y="13571"/>
                    <a:pt x="8274" y="8274"/>
                  </a:cubicBezTo>
                  <a:cubicBezTo>
                    <a:pt x="13571" y="2976"/>
                    <a:pt x="20757" y="0"/>
                    <a:pt x="28249" y="0"/>
                  </a:cubicBezTo>
                  <a:close/>
                </a:path>
              </a:pathLst>
            </a:custGeom>
            <a:solidFill>
              <a:srgbClr val="000000">
                <a:alpha val="0"/>
              </a:srgbClr>
            </a:solidFill>
            <a:ln w="38100" cap="rnd">
              <a:solidFill>
                <a:srgbClr val="B1D4E0"/>
              </a:solidFill>
              <a:prstDash val="solid"/>
              <a:round/>
            </a:ln>
          </p:spPr>
        </p:sp>
        <p:sp>
          <p:nvSpPr>
            <p:cNvPr id="6" name="TextBox 6"/>
            <p:cNvSpPr txBox="1"/>
            <p:nvPr/>
          </p:nvSpPr>
          <p:spPr>
            <a:xfrm>
              <a:off x="0" y="-38100"/>
              <a:ext cx="3681258" cy="351929"/>
            </a:xfrm>
            <a:prstGeom prst="rect">
              <a:avLst/>
            </a:prstGeom>
          </p:spPr>
          <p:txBody>
            <a:bodyPr lIns="50800" tIns="50800" rIns="50800" bIns="50800" rtlCol="0" anchor="ctr"/>
            <a:lstStyle/>
            <a:p>
              <a:pPr algn="ctr">
                <a:lnSpc>
                  <a:spcPts val="2659"/>
                </a:lnSpc>
                <a:spcBef>
                  <a:spcPct val="0"/>
                </a:spcBef>
              </a:pPr>
              <a:r>
                <a:rPr lang="en-US" sz="1899">
                  <a:solidFill>
                    <a:srgbClr val="000000"/>
                  </a:solidFill>
                  <a:latin typeface="Canva Sans"/>
                </a:rPr>
                <a:t>Sharing information about the restaurant and showcasing customer reviews on Instagram Stories is crucial for building trust and attracting new customers, it gives potential customers a glimpse into what to expect.  </a:t>
              </a:r>
            </a:p>
          </p:txBody>
        </p:sp>
      </p:grpSp>
      <p:sp>
        <p:nvSpPr>
          <p:cNvPr id="7" name="Freeform 7"/>
          <p:cNvSpPr/>
          <p:nvPr/>
        </p:nvSpPr>
        <p:spPr>
          <a:xfrm>
            <a:off x="4676189" y="1028700"/>
            <a:ext cx="3630417" cy="6454074"/>
          </a:xfrm>
          <a:custGeom>
            <a:avLst/>
            <a:gdLst/>
            <a:ahLst/>
            <a:cxnLst/>
            <a:rect l="l" t="t" r="r" b="b"/>
            <a:pathLst>
              <a:path w="3630417" h="6454074">
                <a:moveTo>
                  <a:pt x="0" y="0"/>
                </a:moveTo>
                <a:lnTo>
                  <a:pt x="3630417" y="0"/>
                </a:lnTo>
                <a:lnTo>
                  <a:pt x="3630417" y="6454074"/>
                </a:lnTo>
                <a:lnTo>
                  <a:pt x="0" y="6454074"/>
                </a:lnTo>
                <a:lnTo>
                  <a:pt x="0" y="0"/>
                </a:lnTo>
                <a:close/>
              </a:path>
            </a:pathLst>
          </a:custGeom>
          <a:blipFill>
            <a:blip r:embed="rId4"/>
            <a:stretch>
              <a:fillRect/>
            </a:stretch>
          </a:blipFill>
        </p:spPr>
      </p:sp>
      <p:sp>
        <p:nvSpPr>
          <p:cNvPr id="8" name="Freeform 8"/>
          <p:cNvSpPr/>
          <p:nvPr/>
        </p:nvSpPr>
        <p:spPr>
          <a:xfrm>
            <a:off x="9033583" y="1028700"/>
            <a:ext cx="3620915" cy="6454074"/>
          </a:xfrm>
          <a:custGeom>
            <a:avLst/>
            <a:gdLst/>
            <a:ahLst/>
            <a:cxnLst/>
            <a:rect l="l" t="t" r="r" b="b"/>
            <a:pathLst>
              <a:path w="3620915" h="6454074">
                <a:moveTo>
                  <a:pt x="0" y="0"/>
                </a:moveTo>
                <a:lnTo>
                  <a:pt x="3620916" y="0"/>
                </a:lnTo>
                <a:lnTo>
                  <a:pt x="3620916" y="6454074"/>
                </a:lnTo>
                <a:lnTo>
                  <a:pt x="0" y="6454074"/>
                </a:lnTo>
                <a:lnTo>
                  <a:pt x="0" y="0"/>
                </a:lnTo>
                <a:close/>
              </a:path>
            </a:pathLst>
          </a:custGeom>
          <a:blipFill>
            <a:blip r:embed="rId5"/>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8F0"/>
        </a:solidFill>
        <a:effectLst/>
      </p:bgPr>
    </p:bg>
    <p:spTree>
      <p:nvGrpSpPr>
        <p:cNvPr id="1" name=""/>
        <p:cNvGrpSpPr/>
        <p:nvPr/>
      </p:nvGrpSpPr>
      <p:grpSpPr>
        <a:xfrm>
          <a:off x="0" y="0"/>
          <a:ext cx="0" cy="0"/>
          <a:chOff x="0" y="0"/>
          <a:chExt cx="0" cy="0"/>
        </a:xfrm>
      </p:grpSpPr>
      <p:sp>
        <p:nvSpPr>
          <p:cNvPr id="2" name="Freeform 2"/>
          <p:cNvSpPr/>
          <p:nvPr/>
        </p:nvSpPr>
        <p:spPr>
          <a:xfrm>
            <a:off x="14580905" y="6684681"/>
            <a:ext cx="8424068" cy="8413538"/>
          </a:xfrm>
          <a:custGeom>
            <a:avLst/>
            <a:gdLst/>
            <a:ahLst/>
            <a:cxnLst/>
            <a:rect l="l" t="t" r="r" b="b"/>
            <a:pathLst>
              <a:path w="8424068" h="8413538">
                <a:moveTo>
                  <a:pt x="0" y="0"/>
                </a:moveTo>
                <a:lnTo>
                  <a:pt x="8424069" y="0"/>
                </a:lnTo>
                <a:lnTo>
                  <a:pt x="8424069"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636847" y="-4619865"/>
            <a:ext cx="8424068" cy="8413538"/>
          </a:xfrm>
          <a:custGeom>
            <a:avLst/>
            <a:gdLst/>
            <a:ahLst/>
            <a:cxnLst/>
            <a:rect l="l" t="t" r="r" b="b"/>
            <a:pathLst>
              <a:path w="8424068" h="8413538">
                <a:moveTo>
                  <a:pt x="0" y="0"/>
                </a:moveTo>
                <a:lnTo>
                  <a:pt x="8424068" y="0"/>
                </a:lnTo>
                <a:lnTo>
                  <a:pt x="8424068"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797311" y="3793673"/>
            <a:ext cx="19882622" cy="1603003"/>
          </a:xfrm>
          <a:prstGeom prst="rect">
            <a:avLst/>
          </a:prstGeom>
        </p:spPr>
        <p:txBody>
          <a:bodyPr lIns="0" tIns="0" rIns="0" bIns="0" rtlCol="0" anchor="t">
            <a:spAutoFit/>
          </a:bodyPr>
          <a:lstStyle/>
          <a:p>
            <a:pPr algn="ctr">
              <a:lnSpc>
                <a:spcPts val="12501"/>
              </a:lnSpc>
            </a:pPr>
            <a:r>
              <a:rPr lang="en-US" sz="9600" dirty="0">
                <a:solidFill>
                  <a:srgbClr val="051D40"/>
                </a:solidFill>
                <a:latin typeface="Genty"/>
              </a:rPr>
              <a:t>Thank You!!!</a:t>
            </a:r>
          </a:p>
        </p:txBody>
      </p:sp>
    </p:spTree>
    <p:extLst>
      <p:ext uri="{BB962C8B-B14F-4D97-AF65-F5344CB8AC3E}">
        <p14:creationId xmlns:p14="http://schemas.microsoft.com/office/powerpoint/2010/main" val="775858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7FF"/>
        </a:solidFill>
        <a:effectLst/>
      </p:bgPr>
    </p:bg>
    <p:spTree>
      <p:nvGrpSpPr>
        <p:cNvPr id="1" name=""/>
        <p:cNvGrpSpPr/>
        <p:nvPr/>
      </p:nvGrpSpPr>
      <p:grpSpPr>
        <a:xfrm>
          <a:off x="0" y="0"/>
          <a:ext cx="0" cy="0"/>
          <a:chOff x="0" y="0"/>
          <a:chExt cx="0" cy="0"/>
        </a:xfrm>
      </p:grpSpPr>
      <p:sp>
        <p:nvSpPr>
          <p:cNvPr id="2" name="Freeform 2"/>
          <p:cNvSpPr/>
          <p:nvPr/>
        </p:nvSpPr>
        <p:spPr>
          <a:xfrm>
            <a:off x="11966107" y="8611375"/>
            <a:ext cx="8424068" cy="8413538"/>
          </a:xfrm>
          <a:custGeom>
            <a:avLst/>
            <a:gdLst/>
            <a:ahLst/>
            <a:cxnLst/>
            <a:rect l="l" t="t" r="r" b="b"/>
            <a:pathLst>
              <a:path w="8424068" h="8413538">
                <a:moveTo>
                  <a:pt x="0" y="0"/>
                </a:moveTo>
                <a:lnTo>
                  <a:pt x="8424068" y="0"/>
                </a:lnTo>
                <a:lnTo>
                  <a:pt x="8424068"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5133" y="-5798355"/>
            <a:ext cx="7766021" cy="7756313"/>
          </a:xfrm>
          <a:custGeom>
            <a:avLst/>
            <a:gdLst/>
            <a:ahLst/>
            <a:cxnLst/>
            <a:rect l="l" t="t" r="r" b="b"/>
            <a:pathLst>
              <a:path w="7766021" h="7756313">
                <a:moveTo>
                  <a:pt x="0" y="0"/>
                </a:moveTo>
                <a:lnTo>
                  <a:pt x="7766021" y="0"/>
                </a:lnTo>
                <a:lnTo>
                  <a:pt x="7766021" y="7756313"/>
                </a:lnTo>
                <a:lnTo>
                  <a:pt x="0" y="77563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284198" y="877413"/>
            <a:ext cx="12149719" cy="1475039"/>
          </a:xfrm>
          <a:prstGeom prst="rect">
            <a:avLst/>
          </a:prstGeom>
        </p:spPr>
        <p:txBody>
          <a:bodyPr lIns="0" tIns="0" rIns="0" bIns="0" rtlCol="0" anchor="t">
            <a:spAutoFit/>
          </a:bodyPr>
          <a:lstStyle/>
          <a:p>
            <a:pPr algn="ctr">
              <a:lnSpc>
                <a:spcPts val="11053"/>
              </a:lnSpc>
            </a:pPr>
            <a:r>
              <a:rPr lang="en-US" sz="11053">
                <a:solidFill>
                  <a:srgbClr val="051D40"/>
                </a:solidFill>
                <a:latin typeface="Genty Bold"/>
              </a:rPr>
              <a:t>Marketing Strategy</a:t>
            </a:r>
          </a:p>
        </p:txBody>
      </p:sp>
      <p:grpSp>
        <p:nvGrpSpPr>
          <p:cNvPr id="5" name="Group 5"/>
          <p:cNvGrpSpPr/>
          <p:nvPr/>
        </p:nvGrpSpPr>
        <p:grpSpPr>
          <a:xfrm>
            <a:off x="854083" y="4153475"/>
            <a:ext cx="5284198" cy="5104825"/>
            <a:chOff x="0" y="0"/>
            <a:chExt cx="1537717" cy="1485519"/>
          </a:xfrm>
        </p:grpSpPr>
        <p:sp>
          <p:nvSpPr>
            <p:cNvPr id="6" name="Freeform 6"/>
            <p:cNvSpPr/>
            <p:nvPr/>
          </p:nvSpPr>
          <p:spPr>
            <a:xfrm>
              <a:off x="0" y="0"/>
              <a:ext cx="1537717" cy="1485519"/>
            </a:xfrm>
            <a:custGeom>
              <a:avLst/>
              <a:gdLst/>
              <a:ahLst/>
              <a:cxnLst/>
              <a:rect l="l" t="t" r="r" b="b"/>
              <a:pathLst>
                <a:path w="1537717" h="1485519">
                  <a:moveTo>
                    <a:pt x="74720" y="0"/>
                  </a:moveTo>
                  <a:lnTo>
                    <a:pt x="1462997" y="0"/>
                  </a:lnTo>
                  <a:cubicBezTo>
                    <a:pt x="1504264" y="0"/>
                    <a:pt x="1537717" y="33454"/>
                    <a:pt x="1537717" y="74720"/>
                  </a:cubicBezTo>
                  <a:lnTo>
                    <a:pt x="1537717" y="1410798"/>
                  </a:lnTo>
                  <a:cubicBezTo>
                    <a:pt x="1537717" y="1430615"/>
                    <a:pt x="1529845" y="1449621"/>
                    <a:pt x="1515832" y="1463634"/>
                  </a:cubicBezTo>
                  <a:cubicBezTo>
                    <a:pt x="1501819" y="1477647"/>
                    <a:pt x="1482814" y="1485519"/>
                    <a:pt x="1462997" y="1485519"/>
                  </a:cubicBezTo>
                  <a:lnTo>
                    <a:pt x="74720" y="1485519"/>
                  </a:lnTo>
                  <a:cubicBezTo>
                    <a:pt x="54903" y="1485519"/>
                    <a:pt x="35898" y="1477647"/>
                    <a:pt x="21885" y="1463634"/>
                  </a:cubicBezTo>
                  <a:cubicBezTo>
                    <a:pt x="7872" y="1449621"/>
                    <a:pt x="0" y="1430615"/>
                    <a:pt x="0" y="1410798"/>
                  </a:cubicBezTo>
                  <a:lnTo>
                    <a:pt x="0" y="74720"/>
                  </a:lnTo>
                  <a:cubicBezTo>
                    <a:pt x="0" y="54903"/>
                    <a:pt x="7872" y="35898"/>
                    <a:pt x="21885" y="21885"/>
                  </a:cubicBezTo>
                  <a:cubicBezTo>
                    <a:pt x="35898" y="7872"/>
                    <a:pt x="54903" y="0"/>
                    <a:pt x="74720" y="0"/>
                  </a:cubicBezTo>
                  <a:close/>
                </a:path>
              </a:pathLst>
            </a:custGeom>
            <a:solidFill>
              <a:srgbClr val="B1D4E0"/>
            </a:solidFill>
          </p:spPr>
        </p:sp>
        <p:sp>
          <p:nvSpPr>
            <p:cNvPr id="7" name="TextBox 7"/>
            <p:cNvSpPr txBox="1"/>
            <p:nvPr/>
          </p:nvSpPr>
          <p:spPr>
            <a:xfrm>
              <a:off x="0" y="-38100"/>
              <a:ext cx="1537717" cy="1523619"/>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688029" y="4974205"/>
            <a:ext cx="5450252" cy="3478738"/>
          </a:xfrm>
          <a:prstGeom prst="rect">
            <a:avLst/>
          </a:prstGeom>
        </p:spPr>
        <p:txBody>
          <a:bodyPr lIns="0" tIns="0" rIns="0" bIns="0" rtlCol="0" anchor="t">
            <a:spAutoFit/>
          </a:bodyPr>
          <a:lstStyle/>
          <a:p>
            <a:pPr marL="629476" lvl="1" indent="-314738">
              <a:lnSpc>
                <a:spcPts val="3498"/>
              </a:lnSpc>
              <a:buFont typeface="Arial"/>
              <a:buChar char="•"/>
            </a:pPr>
            <a:r>
              <a:rPr lang="en-US" sz="2915">
                <a:solidFill>
                  <a:srgbClr val="051D40"/>
                </a:solidFill>
                <a:latin typeface="Nunito Sans"/>
              </a:rPr>
              <a:t>Women of different age of groups (teens, young adult, middle-aged, etc) </a:t>
            </a:r>
          </a:p>
          <a:p>
            <a:pPr marL="629476" lvl="1" indent="-314738">
              <a:lnSpc>
                <a:spcPts val="3498"/>
              </a:lnSpc>
              <a:buFont typeface="Arial"/>
              <a:buChar char="•"/>
            </a:pPr>
            <a:r>
              <a:rPr lang="en-US" sz="2915">
                <a:solidFill>
                  <a:srgbClr val="051D40"/>
                </a:solidFill>
                <a:latin typeface="Nunito Sans"/>
              </a:rPr>
              <a:t>Regions in Indonesia where there is a lot of demand</a:t>
            </a:r>
          </a:p>
          <a:p>
            <a:pPr marL="629476" lvl="1" indent="-314738">
              <a:lnSpc>
                <a:spcPts val="3498"/>
              </a:lnSpc>
              <a:buFont typeface="Arial"/>
              <a:buChar char="•"/>
            </a:pPr>
            <a:r>
              <a:rPr lang="en-US" sz="2915">
                <a:solidFill>
                  <a:srgbClr val="051D40"/>
                </a:solidFill>
                <a:latin typeface="Nunito Sans"/>
              </a:rPr>
              <a:t>Target those who prioritize style and comfort in their footwear choices</a:t>
            </a:r>
          </a:p>
        </p:txBody>
      </p:sp>
      <p:sp>
        <p:nvSpPr>
          <p:cNvPr id="9" name="TextBox 9"/>
          <p:cNvSpPr txBox="1"/>
          <p:nvPr/>
        </p:nvSpPr>
        <p:spPr>
          <a:xfrm>
            <a:off x="1146508" y="3361321"/>
            <a:ext cx="4699349" cy="607707"/>
          </a:xfrm>
          <a:prstGeom prst="rect">
            <a:avLst/>
          </a:prstGeom>
        </p:spPr>
        <p:txBody>
          <a:bodyPr lIns="0" tIns="0" rIns="0" bIns="0" rtlCol="0" anchor="t">
            <a:spAutoFit/>
          </a:bodyPr>
          <a:lstStyle/>
          <a:p>
            <a:pPr algn="ctr">
              <a:lnSpc>
                <a:spcPts val="4525"/>
              </a:lnSpc>
            </a:pPr>
            <a:r>
              <a:rPr lang="en-US" sz="4525">
                <a:solidFill>
                  <a:srgbClr val="051D40"/>
                </a:solidFill>
                <a:latin typeface="Genty Bold"/>
              </a:rPr>
              <a:t>Segmentaion</a:t>
            </a:r>
          </a:p>
        </p:txBody>
      </p:sp>
      <p:grpSp>
        <p:nvGrpSpPr>
          <p:cNvPr id="10" name="Group 10"/>
          <p:cNvGrpSpPr/>
          <p:nvPr/>
        </p:nvGrpSpPr>
        <p:grpSpPr>
          <a:xfrm>
            <a:off x="6561154" y="4153596"/>
            <a:ext cx="5284198" cy="5104704"/>
            <a:chOff x="0" y="0"/>
            <a:chExt cx="1537717" cy="1485484"/>
          </a:xfrm>
        </p:grpSpPr>
        <p:sp>
          <p:nvSpPr>
            <p:cNvPr id="11" name="Freeform 11"/>
            <p:cNvSpPr/>
            <p:nvPr/>
          </p:nvSpPr>
          <p:spPr>
            <a:xfrm>
              <a:off x="0" y="0"/>
              <a:ext cx="1537717" cy="1485484"/>
            </a:xfrm>
            <a:custGeom>
              <a:avLst/>
              <a:gdLst/>
              <a:ahLst/>
              <a:cxnLst/>
              <a:rect l="l" t="t" r="r" b="b"/>
              <a:pathLst>
                <a:path w="1537717" h="1485484">
                  <a:moveTo>
                    <a:pt x="74720" y="0"/>
                  </a:moveTo>
                  <a:lnTo>
                    <a:pt x="1462997" y="0"/>
                  </a:lnTo>
                  <a:cubicBezTo>
                    <a:pt x="1504264" y="0"/>
                    <a:pt x="1537717" y="33454"/>
                    <a:pt x="1537717" y="74720"/>
                  </a:cubicBezTo>
                  <a:lnTo>
                    <a:pt x="1537717" y="1410763"/>
                  </a:lnTo>
                  <a:cubicBezTo>
                    <a:pt x="1537717" y="1430581"/>
                    <a:pt x="1529845" y="1449586"/>
                    <a:pt x="1515832" y="1463599"/>
                  </a:cubicBezTo>
                  <a:cubicBezTo>
                    <a:pt x="1501819" y="1477612"/>
                    <a:pt x="1482814" y="1485484"/>
                    <a:pt x="1462997" y="1485484"/>
                  </a:cubicBezTo>
                  <a:lnTo>
                    <a:pt x="74720" y="1485484"/>
                  </a:lnTo>
                  <a:cubicBezTo>
                    <a:pt x="54903" y="1485484"/>
                    <a:pt x="35898" y="1477612"/>
                    <a:pt x="21885" y="1463599"/>
                  </a:cubicBezTo>
                  <a:cubicBezTo>
                    <a:pt x="7872" y="1449586"/>
                    <a:pt x="0" y="1430581"/>
                    <a:pt x="0" y="1410763"/>
                  </a:cubicBezTo>
                  <a:lnTo>
                    <a:pt x="0" y="74720"/>
                  </a:lnTo>
                  <a:cubicBezTo>
                    <a:pt x="0" y="54903"/>
                    <a:pt x="7872" y="35898"/>
                    <a:pt x="21885" y="21885"/>
                  </a:cubicBezTo>
                  <a:cubicBezTo>
                    <a:pt x="35898" y="7872"/>
                    <a:pt x="54903" y="0"/>
                    <a:pt x="74720" y="0"/>
                  </a:cubicBezTo>
                  <a:close/>
                </a:path>
              </a:pathLst>
            </a:custGeom>
            <a:solidFill>
              <a:srgbClr val="B1D4E0"/>
            </a:solidFill>
          </p:spPr>
        </p:sp>
        <p:sp>
          <p:nvSpPr>
            <p:cNvPr id="12" name="TextBox 12"/>
            <p:cNvSpPr txBox="1"/>
            <p:nvPr/>
          </p:nvSpPr>
          <p:spPr>
            <a:xfrm>
              <a:off x="0" y="-38100"/>
              <a:ext cx="1537717" cy="1523584"/>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6481370" y="4529138"/>
            <a:ext cx="4877687" cy="4295775"/>
          </a:xfrm>
          <a:prstGeom prst="rect">
            <a:avLst/>
          </a:prstGeom>
        </p:spPr>
        <p:txBody>
          <a:bodyPr lIns="0" tIns="0" rIns="0" bIns="0" rtlCol="0" anchor="t">
            <a:spAutoFit/>
          </a:bodyPr>
          <a:lstStyle/>
          <a:p>
            <a:pPr marL="563348" lvl="1" indent="-281674">
              <a:lnSpc>
                <a:spcPts val="3131"/>
              </a:lnSpc>
              <a:buFont typeface="Arial"/>
              <a:buChar char="•"/>
            </a:pPr>
            <a:r>
              <a:rPr lang="en-US" sz="2609">
                <a:solidFill>
                  <a:srgbClr val="051D40"/>
                </a:solidFill>
                <a:latin typeface="Nunito Sans"/>
              </a:rPr>
              <a:t>Young women (22-35) who are fashion-forward and budget-conscious.</a:t>
            </a:r>
          </a:p>
          <a:p>
            <a:pPr marL="563348" lvl="1" indent="-281674">
              <a:lnSpc>
                <a:spcPts val="3131"/>
              </a:lnSpc>
              <a:buFont typeface="Arial"/>
              <a:buChar char="•"/>
            </a:pPr>
            <a:r>
              <a:rPr lang="en-US" sz="2609">
                <a:solidFill>
                  <a:srgbClr val="051D40"/>
                </a:solidFill>
                <a:latin typeface="Nunito Sans"/>
              </a:rPr>
              <a:t>Middle-aged women (35-50) who seek comfortable and stylish footwear at an affordable price.</a:t>
            </a:r>
          </a:p>
          <a:p>
            <a:pPr marL="563348" lvl="1" indent="-281674">
              <a:lnSpc>
                <a:spcPts val="3131"/>
              </a:lnSpc>
              <a:buFont typeface="Arial"/>
              <a:buChar char="•"/>
            </a:pPr>
            <a:r>
              <a:rPr lang="en-US" sz="2609">
                <a:solidFill>
                  <a:srgbClr val="051D40"/>
                </a:solidFill>
                <a:latin typeface="Nunito Sans"/>
              </a:rPr>
              <a:t>Focus on specific regions or cities where there is a demand for affordable yet stylish footwear.</a:t>
            </a:r>
          </a:p>
        </p:txBody>
      </p:sp>
      <p:sp>
        <p:nvSpPr>
          <p:cNvPr id="14" name="TextBox 14"/>
          <p:cNvSpPr txBox="1"/>
          <p:nvPr/>
        </p:nvSpPr>
        <p:spPr>
          <a:xfrm>
            <a:off x="6561154" y="3361321"/>
            <a:ext cx="4699349" cy="607707"/>
          </a:xfrm>
          <a:prstGeom prst="rect">
            <a:avLst/>
          </a:prstGeom>
        </p:spPr>
        <p:txBody>
          <a:bodyPr lIns="0" tIns="0" rIns="0" bIns="0" rtlCol="0" anchor="t">
            <a:spAutoFit/>
          </a:bodyPr>
          <a:lstStyle/>
          <a:p>
            <a:pPr algn="ctr">
              <a:lnSpc>
                <a:spcPts val="4525"/>
              </a:lnSpc>
            </a:pPr>
            <a:r>
              <a:rPr lang="en-US" sz="4525">
                <a:solidFill>
                  <a:srgbClr val="051D40"/>
                </a:solidFill>
                <a:latin typeface="Genty Bold"/>
              </a:rPr>
              <a:t>Targeting</a:t>
            </a:r>
          </a:p>
        </p:txBody>
      </p:sp>
      <p:grpSp>
        <p:nvGrpSpPr>
          <p:cNvPr id="15" name="Group 15"/>
          <p:cNvGrpSpPr/>
          <p:nvPr/>
        </p:nvGrpSpPr>
        <p:grpSpPr>
          <a:xfrm>
            <a:off x="12149719" y="4153475"/>
            <a:ext cx="6138281" cy="5104825"/>
            <a:chOff x="0" y="0"/>
            <a:chExt cx="1786258" cy="1485519"/>
          </a:xfrm>
        </p:grpSpPr>
        <p:sp>
          <p:nvSpPr>
            <p:cNvPr id="16" name="Freeform 16"/>
            <p:cNvSpPr/>
            <p:nvPr/>
          </p:nvSpPr>
          <p:spPr>
            <a:xfrm>
              <a:off x="0" y="0"/>
              <a:ext cx="1786258" cy="1485519"/>
            </a:xfrm>
            <a:custGeom>
              <a:avLst/>
              <a:gdLst/>
              <a:ahLst/>
              <a:cxnLst/>
              <a:rect l="l" t="t" r="r" b="b"/>
              <a:pathLst>
                <a:path w="1786258" h="1485519">
                  <a:moveTo>
                    <a:pt x="64324" y="0"/>
                  </a:moveTo>
                  <a:lnTo>
                    <a:pt x="1721934" y="0"/>
                  </a:lnTo>
                  <a:cubicBezTo>
                    <a:pt x="1738994" y="0"/>
                    <a:pt x="1755355" y="6777"/>
                    <a:pt x="1767418" y="18840"/>
                  </a:cubicBezTo>
                  <a:cubicBezTo>
                    <a:pt x="1779481" y="30903"/>
                    <a:pt x="1786258" y="47264"/>
                    <a:pt x="1786258" y="64324"/>
                  </a:cubicBezTo>
                  <a:lnTo>
                    <a:pt x="1786258" y="1421195"/>
                  </a:lnTo>
                  <a:cubicBezTo>
                    <a:pt x="1786258" y="1456720"/>
                    <a:pt x="1757459" y="1485519"/>
                    <a:pt x="1721934" y="1485519"/>
                  </a:cubicBezTo>
                  <a:lnTo>
                    <a:pt x="64324" y="1485519"/>
                  </a:lnTo>
                  <a:cubicBezTo>
                    <a:pt x="47264" y="1485519"/>
                    <a:pt x="30903" y="1478742"/>
                    <a:pt x="18840" y="1466679"/>
                  </a:cubicBezTo>
                  <a:cubicBezTo>
                    <a:pt x="6777" y="1454616"/>
                    <a:pt x="0" y="1438255"/>
                    <a:pt x="0" y="1421195"/>
                  </a:cubicBezTo>
                  <a:lnTo>
                    <a:pt x="0" y="64324"/>
                  </a:lnTo>
                  <a:cubicBezTo>
                    <a:pt x="0" y="47264"/>
                    <a:pt x="6777" y="30903"/>
                    <a:pt x="18840" y="18840"/>
                  </a:cubicBezTo>
                  <a:cubicBezTo>
                    <a:pt x="30903" y="6777"/>
                    <a:pt x="47264" y="0"/>
                    <a:pt x="64324" y="0"/>
                  </a:cubicBezTo>
                  <a:close/>
                </a:path>
              </a:pathLst>
            </a:custGeom>
            <a:solidFill>
              <a:srgbClr val="B1D4E0"/>
            </a:solidFill>
          </p:spPr>
        </p:sp>
        <p:sp>
          <p:nvSpPr>
            <p:cNvPr id="17" name="TextBox 17"/>
            <p:cNvSpPr txBox="1"/>
            <p:nvPr/>
          </p:nvSpPr>
          <p:spPr>
            <a:xfrm>
              <a:off x="0" y="-38100"/>
              <a:ext cx="1786258" cy="1523619"/>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12454300" y="4884038"/>
            <a:ext cx="5529119" cy="3585974"/>
          </a:xfrm>
          <a:prstGeom prst="rect">
            <a:avLst/>
          </a:prstGeom>
        </p:spPr>
        <p:txBody>
          <a:bodyPr lIns="0" tIns="0" rIns="0" bIns="0" rtlCol="0" anchor="t">
            <a:spAutoFit/>
          </a:bodyPr>
          <a:lstStyle/>
          <a:p>
            <a:pPr marL="638585" lvl="1" indent="-319293">
              <a:lnSpc>
                <a:spcPts val="3549"/>
              </a:lnSpc>
              <a:buFont typeface="Arial"/>
              <a:buChar char="•"/>
            </a:pPr>
            <a:r>
              <a:rPr lang="en-US" sz="2957">
                <a:solidFill>
                  <a:srgbClr val="051D40"/>
                </a:solidFill>
                <a:latin typeface="Nunito Sans"/>
              </a:rPr>
              <a:t>Highlight the affordability factor to position the brand as an accessible choice for consumers. </a:t>
            </a:r>
          </a:p>
          <a:p>
            <a:pPr marL="638585" lvl="1" indent="-319293">
              <a:lnSpc>
                <a:spcPts val="3549"/>
              </a:lnSpc>
              <a:buFont typeface="Arial"/>
              <a:buChar char="•"/>
            </a:pPr>
            <a:r>
              <a:rPr lang="en-US" sz="2957">
                <a:solidFill>
                  <a:srgbClr val="051D40"/>
                </a:solidFill>
                <a:latin typeface="Nunito Sans"/>
              </a:rPr>
              <a:t>Use the local identity to make people feel like they belong and are proud of their own identity.</a:t>
            </a:r>
          </a:p>
        </p:txBody>
      </p:sp>
      <p:sp>
        <p:nvSpPr>
          <p:cNvPr id="19" name="TextBox 19"/>
          <p:cNvSpPr txBox="1"/>
          <p:nvPr/>
        </p:nvSpPr>
        <p:spPr>
          <a:xfrm>
            <a:off x="12559951" y="3136193"/>
            <a:ext cx="4699349" cy="607707"/>
          </a:xfrm>
          <a:prstGeom prst="rect">
            <a:avLst/>
          </a:prstGeom>
        </p:spPr>
        <p:txBody>
          <a:bodyPr lIns="0" tIns="0" rIns="0" bIns="0" rtlCol="0" anchor="t">
            <a:spAutoFit/>
          </a:bodyPr>
          <a:lstStyle/>
          <a:p>
            <a:pPr algn="ctr">
              <a:lnSpc>
                <a:spcPts val="4525"/>
              </a:lnSpc>
            </a:pPr>
            <a:r>
              <a:rPr lang="en-US" sz="4525">
                <a:solidFill>
                  <a:srgbClr val="051D40"/>
                </a:solidFill>
                <a:latin typeface="Genty Bold"/>
              </a:rPr>
              <a:t>Positioning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7FF"/>
        </a:solidFill>
        <a:effectLst/>
      </p:bgPr>
    </p:bg>
    <p:spTree>
      <p:nvGrpSpPr>
        <p:cNvPr id="1" name=""/>
        <p:cNvGrpSpPr/>
        <p:nvPr/>
      </p:nvGrpSpPr>
      <p:grpSpPr>
        <a:xfrm>
          <a:off x="0" y="0"/>
          <a:ext cx="0" cy="0"/>
          <a:chOff x="0" y="0"/>
          <a:chExt cx="0" cy="0"/>
        </a:xfrm>
      </p:grpSpPr>
      <p:sp>
        <p:nvSpPr>
          <p:cNvPr id="2" name="Freeform 2"/>
          <p:cNvSpPr/>
          <p:nvPr/>
        </p:nvSpPr>
        <p:spPr>
          <a:xfrm>
            <a:off x="14075966" y="8026486"/>
            <a:ext cx="8424068" cy="8413538"/>
          </a:xfrm>
          <a:custGeom>
            <a:avLst/>
            <a:gdLst/>
            <a:ahLst/>
            <a:cxnLst/>
            <a:rect l="l" t="t" r="r" b="b"/>
            <a:pathLst>
              <a:path w="8424068" h="8413538">
                <a:moveTo>
                  <a:pt x="0" y="0"/>
                </a:moveTo>
                <a:lnTo>
                  <a:pt x="8424068" y="0"/>
                </a:lnTo>
                <a:lnTo>
                  <a:pt x="8424068"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418531" y="-5695168"/>
            <a:ext cx="8424068" cy="8413538"/>
          </a:xfrm>
          <a:custGeom>
            <a:avLst/>
            <a:gdLst/>
            <a:ahLst/>
            <a:cxnLst/>
            <a:rect l="l" t="t" r="r" b="b"/>
            <a:pathLst>
              <a:path w="8424068" h="8413538">
                <a:moveTo>
                  <a:pt x="0" y="0"/>
                </a:moveTo>
                <a:lnTo>
                  <a:pt x="8424068" y="0"/>
                </a:lnTo>
                <a:lnTo>
                  <a:pt x="8424068"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5852930" y="2150139"/>
            <a:ext cx="6582139" cy="6801753"/>
          </a:xfrm>
          <a:custGeom>
            <a:avLst/>
            <a:gdLst/>
            <a:ahLst/>
            <a:cxnLst/>
            <a:rect l="l" t="t" r="r" b="b"/>
            <a:pathLst>
              <a:path w="6582139" h="6801753">
                <a:moveTo>
                  <a:pt x="0" y="0"/>
                </a:moveTo>
                <a:lnTo>
                  <a:pt x="6582140" y="0"/>
                </a:lnTo>
                <a:lnTo>
                  <a:pt x="6582140" y="6801753"/>
                </a:lnTo>
                <a:lnTo>
                  <a:pt x="0" y="6801753"/>
                </a:lnTo>
                <a:lnTo>
                  <a:pt x="0" y="0"/>
                </a:lnTo>
                <a:close/>
              </a:path>
            </a:pathLst>
          </a:custGeom>
          <a:blipFill>
            <a:blip r:embed="rId4"/>
            <a:stretch>
              <a:fillRect/>
            </a:stretch>
          </a:blipFill>
        </p:spPr>
      </p:sp>
      <p:sp>
        <p:nvSpPr>
          <p:cNvPr id="5" name="TextBox 5"/>
          <p:cNvSpPr txBox="1"/>
          <p:nvPr/>
        </p:nvSpPr>
        <p:spPr>
          <a:xfrm>
            <a:off x="1892546" y="1162050"/>
            <a:ext cx="15548828" cy="988089"/>
          </a:xfrm>
          <a:prstGeom prst="rect">
            <a:avLst/>
          </a:prstGeom>
        </p:spPr>
        <p:txBody>
          <a:bodyPr lIns="0" tIns="0" rIns="0" bIns="0" rtlCol="0" anchor="t">
            <a:spAutoFit/>
          </a:bodyPr>
          <a:lstStyle/>
          <a:p>
            <a:pPr algn="ctr">
              <a:lnSpc>
                <a:spcPts val="7401"/>
              </a:lnSpc>
            </a:pPr>
            <a:r>
              <a:rPr lang="en-US" sz="7401">
                <a:solidFill>
                  <a:srgbClr val="051D40"/>
                </a:solidFill>
                <a:latin typeface="Genty Bold"/>
              </a:rPr>
              <a:t>Social Media Content for Naranacha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7FF"/>
        </a:solidFill>
        <a:effectLst/>
      </p:bgPr>
    </p:bg>
    <p:spTree>
      <p:nvGrpSpPr>
        <p:cNvPr id="1" name=""/>
        <p:cNvGrpSpPr/>
        <p:nvPr/>
      </p:nvGrpSpPr>
      <p:grpSpPr>
        <a:xfrm>
          <a:off x="0" y="0"/>
          <a:ext cx="0" cy="0"/>
          <a:chOff x="0" y="0"/>
          <a:chExt cx="0" cy="0"/>
        </a:xfrm>
      </p:grpSpPr>
      <p:sp>
        <p:nvSpPr>
          <p:cNvPr id="2" name="Freeform 2"/>
          <p:cNvSpPr/>
          <p:nvPr/>
        </p:nvSpPr>
        <p:spPr>
          <a:xfrm>
            <a:off x="15282463" y="8026486"/>
            <a:ext cx="8424068" cy="8413538"/>
          </a:xfrm>
          <a:custGeom>
            <a:avLst/>
            <a:gdLst/>
            <a:ahLst/>
            <a:cxnLst/>
            <a:rect l="l" t="t" r="r" b="b"/>
            <a:pathLst>
              <a:path w="8424068" h="8413538">
                <a:moveTo>
                  <a:pt x="0" y="0"/>
                </a:moveTo>
                <a:lnTo>
                  <a:pt x="8424068" y="0"/>
                </a:lnTo>
                <a:lnTo>
                  <a:pt x="8424068"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774468" y="-6236912"/>
            <a:ext cx="8424068" cy="8413538"/>
          </a:xfrm>
          <a:custGeom>
            <a:avLst/>
            <a:gdLst/>
            <a:ahLst/>
            <a:cxnLst/>
            <a:rect l="l" t="t" r="r" b="b"/>
            <a:pathLst>
              <a:path w="8424068" h="8413538">
                <a:moveTo>
                  <a:pt x="0" y="0"/>
                </a:moveTo>
                <a:lnTo>
                  <a:pt x="8424068" y="0"/>
                </a:lnTo>
                <a:lnTo>
                  <a:pt x="8424068" y="8413539"/>
                </a:lnTo>
                <a:lnTo>
                  <a:pt x="0" y="8413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340902" y="7841841"/>
            <a:ext cx="13977275" cy="1107476"/>
            <a:chOff x="0" y="0"/>
            <a:chExt cx="3681258" cy="291681"/>
          </a:xfrm>
        </p:grpSpPr>
        <p:sp>
          <p:nvSpPr>
            <p:cNvPr id="5" name="Freeform 5"/>
            <p:cNvSpPr/>
            <p:nvPr/>
          </p:nvSpPr>
          <p:spPr>
            <a:xfrm>
              <a:off x="0" y="0"/>
              <a:ext cx="3681257" cy="291681"/>
            </a:xfrm>
            <a:custGeom>
              <a:avLst/>
              <a:gdLst/>
              <a:ahLst/>
              <a:cxnLst/>
              <a:rect l="l" t="t" r="r" b="b"/>
              <a:pathLst>
                <a:path w="3681257" h="291681">
                  <a:moveTo>
                    <a:pt x="28249" y="0"/>
                  </a:moveTo>
                  <a:lnTo>
                    <a:pt x="3653009" y="0"/>
                  </a:lnTo>
                  <a:cubicBezTo>
                    <a:pt x="3660501" y="0"/>
                    <a:pt x="3667686" y="2976"/>
                    <a:pt x="3672984" y="8274"/>
                  </a:cubicBezTo>
                  <a:cubicBezTo>
                    <a:pt x="3678281" y="13571"/>
                    <a:pt x="3681257" y="20757"/>
                    <a:pt x="3681257" y="28249"/>
                  </a:cubicBezTo>
                  <a:lnTo>
                    <a:pt x="3681257" y="263432"/>
                  </a:lnTo>
                  <a:cubicBezTo>
                    <a:pt x="3681257" y="270924"/>
                    <a:pt x="3678281" y="278110"/>
                    <a:pt x="3672984" y="283407"/>
                  </a:cubicBezTo>
                  <a:cubicBezTo>
                    <a:pt x="3667686" y="288705"/>
                    <a:pt x="3660501" y="291681"/>
                    <a:pt x="3653009" y="291681"/>
                  </a:cubicBezTo>
                  <a:lnTo>
                    <a:pt x="28249" y="291681"/>
                  </a:lnTo>
                  <a:cubicBezTo>
                    <a:pt x="20757" y="291681"/>
                    <a:pt x="13571" y="288705"/>
                    <a:pt x="8274" y="283407"/>
                  </a:cubicBezTo>
                  <a:cubicBezTo>
                    <a:pt x="2976" y="278110"/>
                    <a:pt x="0" y="270924"/>
                    <a:pt x="0" y="263432"/>
                  </a:cubicBezTo>
                  <a:lnTo>
                    <a:pt x="0" y="28249"/>
                  </a:lnTo>
                  <a:cubicBezTo>
                    <a:pt x="0" y="20757"/>
                    <a:pt x="2976" y="13571"/>
                    <a:pt x="8274" y="8274"/>
                  </a:cubicBezTo>
                  <a:cubicBezTo>
                    <a:pt x="13571" y="2976"/>
                    <a:pt x="20757" y="0"/>
                    <a:pt x="28249" y="0"/>
                  </a:cubicBezTo>
                  <a:close/>
                </a:path>
              </a:pathLst>
            </a:custGeom>
            <a:solidFill>
              <a:srgbClr val="000000">
                <a:alpha val="0"/>
              </a:srgbClr>
            </a:solidFill>
            <a:ln w="38100" cap="rnd">
              <a:solidFill>
                <a:srgbClr val="B1D4E0"/>
              </a:solidFill>
              <a:prstDash val="solid"/>
              <a:round/>
            </a:ln>
          </p:spPr>
        </p:sp>
        <p:sp>
          <p:nvSpPr>
            <p:cNvPr id="6" name="TextBox 6"/>
            <p:cNvSpPr txBox="1"/>
            <p:nvPr/>
          </p:nvSpPr>
          <p:spPr>
            <a:xfrm>
              <a:off x="0" y="-38100"/>
              <a:ext cx="3681258" cy="329781"/>
            </a:xfrm>
            <a:prstGeom prst="rect">
              <a:avLst/>
            </a:prstGeom>
          </p:spPr>
          <p:txBody>
            <a:bodyPr lIns="50800" tIns="50800" rIns="50800" bIns="50800" rtlCol="0" anchor="ctr"/>
            <a:lstStyle/>
            <a:p>
              <a:pPr algn="ctr">
                <a:lnSpc>
                  <a:spcPts val="2659"/>
                </a:lnSpc>
                <a:spcBef>
                  <a:spcPct val="0"/>
                </a:spcBef>
              </a:pPr>
              <a:r>
                <a:rPr lang="en-US" sz="1899">
                  <a:solidFill>
                    <a:srgbClr val="000000"/>
                  </a:solidFill>
                  <a:latin typeface="Canva Sans"/>
                </a:rPr>
                <a:t>Adding text to photos can contribute to storytelling. It helps guide the viewer through a narrative, providing additional information or context to complement the visual elements.</a:t>
              </a:r>
            </a:p>
          </p:txBody>
        </p:sp>
      </p:grpSp>
      <p:sp>
        <p:nvSpPr>
          <p:cNvPr id="7" name="Freeform 7"/>
          <p:cNvSpPr/>
          <p:nvPr/>
        </p:nvSpPr>
        <p:spPr>
          <a:xfrm>
            <a:off x="5707229" y="339633"/>
            <a:ext cx="7244621" cy="7244621"/>
          </a:xfrm>
          <a:custGeom>
            <a:avLst/>
            <a:gdLst/>
            <a:ahLst/>
            <a:cxnLst/>
            <a:rect l="l" t="t" r="r" b="b"/>
            <a:pathLst>
              <a:path w="7244621" h="7244621">
                <a:moveTo>
                  <a:pt x="0" y="0"/>
                </a:moveTo>
                <a:lnTo>
                  <a:pt x="7244621" y="0"/>
                </a:lnTo>
                <a:lnTo>
                  <a:pt x="7244621" y="7244621"/>
                </a:lnTo>
                <a:lnTo>
                  <a:pt x="0" y="7244621"/>
                </a:lnTo>
                <a:lnTo>
                  <a:pt x="0" y="0"/>
                </a:lnTo>
                <a:close/>
              </a:path>
            </a:pathLst>
          </a:custGeom>
          <a:blipFill>
            <a:blip r:embed="rId4"/>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7FF"/>
        </a:solidFill>
        <a:effectLst/>
      </p:bgPr>
    </p:bg>
    <p:spTree>
      <p:nvGrpSpPr>
        <p:cNvPr id="1" name=""/>
        <p:cNvGrpSpPr/>
        <p:nvPr/>
      </p:nvGrpSpPr>
      <p:grpSpPr>
        <a:xfrm>
          <a:off x="0" y="0"/>
          <a:ext cx="0" cy="0"/>
          <a:chOff x="0" y="0"/>
          <a:chExt cx="0" cy="0"/>
        </a:xfrm>
      </p:grpSpPr>
      <p:sp>
        <p:nvSpPr>
          <p:cNvPr id="2" name="Freeform 2"/>
          <p:cNvSpPr/>
          <p:nvPr/>
        </p:nvSpPr>
        <p:spPr>
          <a:xfrm>
            <a:off x="16592283" y="134441"/>
            <a:ext cx="7651585" cy="7642020"/>
          </a:xfrm>
          <a:custGeom>
            <a:avLst/>
            <a:gdLst/>
            <a:ahLst/>
            <a:cxnLst/>
            <a:rect l="l" t="t" r="r" b="b"/>
            <a:pathLst>
              <a:path w="7651585" h="7642020">
                <a:moveTo>
                  <a:pt x="0" y="0"/>
                </a:moveTo>
                <a:lnTo>
                  <a:pt x="7651585" y="0"/>
                </a:lnTo>
                <a:lnTo>
                  <a:pt x="7651585" y="7642020"/>
                </a:lnTo>
                <a:lnTo>
                  <a:pt x="0" y="7642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2926" y="-6355808"/>
            <a:ext cx="7766021" cy="7756313"/>
          </a:xfrm>
          <a:custGeom>
            <a:avLst/>
            <a:gdLst/>
            <a:ahLst/>
            <a:cxnLst/>
            <a:rect l="l" t="t" r="r" b="b"/>
            <a:pathLst>
              <a:path w="7766021" h="7756313">
                <a:moveTo>
                  <a:pt x="0" y="0"/>
                </a:moveTo>
                <a:lnTo>
                  <a:pt x="7766021" y="0"/>
                </a:lnTo>
                <a:lnTo>
                  <a:pt x="7766021" y="7756314"/>
                </a:lnTo>
                <a:lnTo>
                  <a:pt x="0" y="77563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5745882" y="350062"/>
            <a:ext cx="7426399" cy="7426399"/>
          </a:xfrm>
          <a:custGeom>
            <a:avLst/>
            <a:gdLst/>
            <a:ahLst/>
            <a:cxnLst/>
            <a:rect l="l" t="t" r="r" b="b"/>
            <a:pathLst>
              <a:path w="7426399" h="7426399">
                <a:moveTo>
                  <a:pt x="0" y="0"/>
                </a:moveTo>
                <a:lnTo>
                  <a:pt x="7426399" y="0"/>
                </a:lnTo>
                <a:lnTo>
                  <a:pt x="7426399" y="7426399"/>
                </a:lnTo>
                <a:lnTo>
                  <a:pt x="0" y="7426399"/>
                </a:lnTo>
                <a:lnTo>
                  <a:pt x="0" y="0"/>
                </a:lnTo>
                <a:close/>
              </a:path>
            </a:pathLst>
          </a:custGeom>
          <a:blipFill>
            <a:blip r:embed="rId4"/>
            <a:stretch>
              <a:fillRect/>
            </a:stretch>
          </a:blipFill>
        </p:spPr>
      </p:sp>
      <p:grpSp>
        <p:nvGrpSpPr>
          <p:cNvPr id="5" name="Group 5"/>
          <p:cNvGrpSpPr/>
          <p:nvPr/>
        </p:nvGrpSpPr>
        <p:grpSpPr>
          <a:xfrm>
            <a:off x="2493302" y="7994241"/>
            <a:ext cx="13977275" cy="1107476"/>
            <a:chOff x="0" y="0"/>
            <a:chExt cx="3681258" cy="291681"/>
          </a:xfrm>
        </p:grpSpPr>
        <p:sp>
          <p:nvSpPr>
            <p:cNvPr id="6" name="Freeform 6"/>
            <p:cNvSpPr/>
            <p:nvPr/>
          </p:nvSpPr>
          <p:spPr>
            <a:xfrm>
              <a:off x="0" y="0"/>
              <a:ext cx="3681257" cy="291681"/>
            </a:xfrm>
            <a:custGeom>
              <a:avLst/>
              <a:gdLst/>
              <a:ahLst/>
              <a:cxnLst/>
              <a:rect l="l" t="t" r="r" b="b"/>
              <a:pathLst>
                <a:path w="3681257" h="291681">
                  <a:moveTo>
                    <a:pt x="28249" y="0"/>
                  </a:moveTo>
                  <a:lnTo>
                    <a:pt x="3653009" y="0"/>
                  </a:lnTo>
                  <a:cubicBezTo>
                    <a:pt x="3660501" y="0"/>
                    <a:pt x="3667686" y="2976"/>
                    <a:pt x="3672984" y="8274"/>
                  </a:cubicBezTo>
                  <a:cubicBezTo>
                    <a:pt x="3678281" y="13571"/>
                    <a:pt x="3681257" y="20757"/>
                    <a:pt x="3681257" y="28249"/>
                  </a:cubicBezTo>
                  <a:lnTo>
                    <a:pt x="3681257" y="263432"/>
                  </a:lnTo>
                  <a:cubicBezTo>
                    <a:pt x="3681257" y="270924"/>
                    <a:pt x="3678281" y="278110"/>
                    <a:pt x="3672984" y="283407"/>
                  </a:cubicBezTo>
                  <a:cubicBezTo>
                    <a:pt x="3667686" y="288705"/>
                    <a:pt x="3660501" y="291681"/>
                    <a:pt x="3653009" y="291681"/>
                  </a:cubicBezTo>
                  <a:lnTo>
                    <a:pt x="28249" y="291681"/>
                  </a:lnTo>
                  <a:cubicBezTo>
                    <a:pt x="20757" y="291681"/>
                    <a:pt x="13571" y="288705"/>
                    <a:pt x="8274" y="283407"/>
                  </a:cubicBezTo>
                  <a:cubicBezTo>
                    <a:pt x="2976" y="278110"/>
                    <a:pt x="0" y="270924"/>
                    <a:pt x="0" y="263432"/>
                  </a:cubicBezTo>
                  <a:lnTo>
                    <a:pt x="0" y="28249"/>
                  </a:lnTo>
                  <a:cubicBezTo>
                    <a:pt x="0" y="20757"/>
                    <a:pt x="2976" y="13571"/>
                    <a:pt x="8274" y="8274"/>
                  </a:cubicBezTo>
                  <a:cubicBezTo>
                    <a:pt x="13571" y="2976"/>
                    <a:pt x="20757" y="0"/>
                    <a:pt x="28249" y="0"/>
                  </a:cubicBezTo>
                  <a:close/>
                </a:path>
              </a:pathLst>
            </a:custGeom>
            <a:solidFill>
              <a:srgbClr val="000000">
                <a:alpha val="0"/>
              </a:srgbClr>
            </a:solidFill>
            <a:ln w="38100" cap="rnd">
              <a:solidFill>
                <a:srgbClr val="B1D4E0"/>
              </a:solidFill>
              <a:prstDash val="solid"/>
              <a:round/>
            </a:ln>
          </p:spPr>
        </p:sp>
        <p:sp>
          <p:nvSpPr>
            <p:cNvPr id="7" name="TextBox 7"/>
            <p:cNvSpPr txBox="1"/>
            <p:nvPr/>
          </p:nvSpPr>
          <p:spPr>
            <a:xfrm>
              <a:off x="0" y="-38100"/>
              <a:ext cx="3681258" cy="329781"/>
            </a:xfrm>
            <a:prstGeom prst="rect">
              <a:avLst/>
            </a:prstGeom>
          </p:spPr>
          <p:txBody>
            <a:bodyPr lIns="50800" tIns="50800" rIns="50800" bIns="50800" rtlCol="0" anchor="ctr"/>
            <a:lstStyle/>
            <a:p>
              <a:pPr algn="ctr">
                <a:lnSpc>
                  <a:spcPts val="2659"/>
                </a:lnSpc>
                <a:spcBef>
                  <a:spcPct val="0"/>
                </a:spcBef>
              </a:pPr>
              <a:r>
                <a:rPr lang="en-US" sz="1899">
                  <a:solidFill>
                    <a:srgbClr val="000000"/>
                  </a:solidFill>
                  <a:latin typeface="Canva Sans"/>
                </a:rPr>
                <a:t>When introducing new products, it's crucial to give a short but complete description. This brief yet informative overview helps complement product photos, giving potential customers useful insights and details.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7FF"/>
        </a:solidFill>
        <a:effectLst/>
      </p:bgPr>
    </p:bg>
    <p:spTree>
      <p:nvGrpSpPr>
        <p:cNvPr id="1" name=""/>
        <p:cNvGrpSpPr/>
        <p:nvPr/>
      </p:nvGrpSpPr>
      <p:grpSpPr>
        <a:xfrm>
          <a:off x="0" y="0"/>
          <a:ext cx="0" cy="0"/>
          <a:chOff x="0" y="0"/>
          <a:chExt cx="0" cy="0"/>
        </a:xfrm>
      </p:grpSpPr>
      <p:sp>
        <p:nvSpPr>
          <p:cNvPr id="2" name="Freeform 2"/>
          <p:cNvSpPr/>
          <p:nvPr/>
        </p:nvSpPr>
        <p:spPr>
          <a:xfrm>
            <a:off x="15282463" y="8026486"/>
            <a:ext cx="8424068" cy="8413538"/>
          </a:xfrm>
          <a:custGeom>
            <a:avLst/>
            <a:gdLst/>
            <a:ahLst/>
            <a:cxnLst/>
            <a:rect l="l" t="t" r="r" b="b"/>
            <a:pathLst>
              <a:path w="8424068" h="8413538">
                <a:moveTo>
                  <a:pt x="0" y="0"/>
                </a:moveTo>
                <a:lnTo>
                  <a:pt x="8424068" y="0"/>
                </a:lnTo>
                <a:lnTo>
                  <a:pt x="8424068"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774468" y="-6236912"/>
            <a:ext cx="8424068" cy="8413538"/>
          </a:xfrm>
          <a:custGeom>
            <a:avLst/>
            <a:gdLst/>
            <a:ahLst/>
            <a:cxnLst/>
            <a:rect l="l" t="t" r="r" b="b"/>
            <a:pathLst>
              <a:path w="8424068" h="8413538">
                <a:moveTo>
                  <a:pt x="0" y="0"/>
                </a:moveTo>
                <a:lnTo>
                  <a:pt x="8424068" y="0"/>
                </a:lnTo>
                <a:lnTo>
                  <a:pt x="8424068" y="8413539"/>
                </a:lnTo>
                <a:lnTo>
                  <a:pt x="0" y="8413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370061" y="8019220"/>
            <a:ext cx="13977275" cy="1957015"/>
            <a:chOff x="0" y="0"/>
            <a:chExt cx="3681258" cy="515428"/>
          </a:xfrm>
        </p:grpSpPr>
        <p:sp>
          <p:nvSpPr>
            <p:cNvPr id="5" name="Freeform 5"/>
            <p:cNvSpPr/>
            <p:nvPr/>
          </p:nvSpPr>
          <p:spPr>
            <a:xfrm>
              <a:off x="0" y="0"/>
              <a:ext cx="3681257" cy="515428"/>
            </a:xfrm>
            <a:custGeom>
              <a:avLst/>
              <a:gdLst/>
              <a:ahLst/>
              <a:cxnLst/>
              <a:rect l="l" t="t" r="r" b="b"/>
              <a:pathLst>
                <a:path w="3681257" h="515428">
                  <a:moveTo>
                    <a:pt x="28249" y="0"/>
                  </a:moveTo>
                  <a:lnTo>
                    <a:pt x="3653009" y="0"/>
                  </a:lnTo>
                  <a:cubicBezTo>
                    <a:pt x="3660501" y="0"/>
                    <a:pt x="3667686" y="2976"/>
                    <a:pt x="3672984" y="8274"/>
                  </a:cubicBezTo>
                  <a:cubicBezTo>
                    <a:pt x="3678281" y="13571"/>
                    <a:pt x="3681257" y="20757"/>
                    <a:pt x="3681257" y="28249"/>
                  </a:cubicBezTo>
                  <a:lnTo>
                    <a:pt x="3681257" y="487179"/>
                  </a:lnTo>
                  <a:cubicBezTo>
                    <a:pt x="3681257" y="494671"/>
                    <a:pt x="3678281" y="501856"/>
                    <a:pt x="3672984" y="507154"/>
                  </a:cubicBezTo>
                  <a:cubicBezTo>
                    <a:pt x="3667686" y="512452"/>
                    <a:pt x="3660501" y="515428"/>
                    <a:pt x="3653009" y="515428"/>
                  </a:cubicBezTo>
                  <a:lnTo>
                    <a:pt x="28249" y="515428"/>
                  </a:lnTo>
                  <a:cubicBezTo>
                    <a:pt x="20757" y="515428"/>
                    <a:pt x="13571" y="512452"/>
                    <a:pt x="8274" y="507154"/>
                  </a:cubicBezTo>
                  <a:cubicBezTo>
                    <a:pt x="2976" y="501856"/>
                    <a:pt x="0" y="494671"/>
                    <a:pt x="0" y="487179"/>
                  </a:cubicBezTo>
                  <a:lnTo>
                    <a:pt x="0" y="28249"/>
                  </a:lnTo>
                  <a:cubicBezTo>
                    <a:pt x="0" y="20757"/>
                    <a:pt x="2976" y="13571"/>
                    <a:pt x="8274" y="8274"/>
                  </a:cubicBezTo>
                  <a:cubicBezTo>
                    <a:pt x="13571" y="2976"/>
                    <a:pt x="20757" y="0"/>
                    <a:pt x="28249" y="0"/>
                  </a:cubicBezTo>
                  <a:close/>
                </a:path>
              </a:pathLst>
            </a:custGeom>
            <a:solidFill>
              <a:srgbClr val="000000">
                <a:alpha val="0"/>
              </a:srgbClr>
            </a:solidFill>
            <a:ln w="38100" cap="rnd">
              <a:solidFill>
                <a:srgbClr val="B1D4E0"/>
              </a:solidFill>
              <a:prstDash val="solid"/>
              <a:round/>
            </a:ln>
          </p:spPr>
        </p:sp>
        <p:sp>
          <p:nvSpPr>
            <p:cNvPr id="6" name="TextBox 6"/>
            <p:cNvSpPr txBox="1"/>
            <p:nvPr/>
          </p:nvSpPr>
          <p:spPr>
            <a:xfrm>
              <a:off x="0" y="-38100"/>
              <a:ext cx="3681258" cy="553528"/>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5960581" y="775900"/>
            <a:ext cx="6796236" cy="6796236"/>
          </a:xfrm>
          <a:custGeom>
            <a:avLst/>
            <a:gdLst/>
            <a:ahLst/>
            <a:cxnLst/>
            <a:rect l="l" t="t" r="r" b="b"/>
            <a:pathLst>
              <a:path w="6796236" h="6796236">
                <a:moveTo>
                  <a:pt x="0" y="0"/>
                </a:moveTo>
                <a:lnTo>
                  <a:pt x="6796236" y="0"/>
                </a:lnTo>
                <a:lnTo>
                  <a:pt x="6796236" y="6796235"/>
                </a:lnTo>
                <a:lnTo>
                  <a:pt x="0" y="6796235"/>
                </a:lnTo>
                <a:lnTo>
                  <a:pt x="0" y="0"/>
                </a:lnTo>
                <a:close/>
              </a:path>
            </a:pathLst>
          </a:custGeom>
          <a:blipFill>
            <a:blip r:embed="rId4"/>
            <a:stretch>
              <a:fillRect/>
            </a:stretch>
          </a:blipFill>
        </p:spPr>
      </p:sp>
      <p:sp>
        <p:nvSpPr>
          <p:cNvPr id="8" name="TextBox 8"/>
          <p:cNvSpPr txBox="1"/>
          <p:nvPr/>
        </p:nvSpPr>
        <p:spPr>
          <a:xfrm>
            <a:off x="3174628" y="8383364"/>
            <a:ext cx="12368142" cy="1228725"/>
          </a:xfrm>
          <a:prstGeom prst="rect">
            <a:avLst/>
          </a:prstGeom>
        </p:spPr>
        <p:txBody>
          <a:bodyPr lIns="0" tIns="0" rIns="0" bIns="0" rtlCol="0" anchor="t">
            <a:spAutoFit/>
          </a:bodyPr>
          <a:lstStyle/>
          <a:p>
            <a:pPr algn="ctr">
              <a:lnSpc>
                <a:spcPts val="3240"/>
              </a:lnSpc>
            </a:pPr>
            <a:r>
              <a:rPr lang="en-US" sz="2700">
                <a:solidFill>
                  <a:srgbClr val="051D40"/>
                </a:solidFill>
                <a:latin typeface="Nunito Sans"/>
              </a:rPr>
              <a:t>Posting a collection of flat shoes in one photo for marketing serves the purpose of  showing off lots of styles and designs in a pretty way.</a:t>
            </a:r>
          </a:p>
          <a:p>
            <a:pPr algn="ctr">
              <a:lnSpc>
                <a:spcPts val="3240"/>
              </a:lnSpc>
            </a:pPr>
            <a:r>
              <a:rPr lang="en-US" sz="2700">
                <a:solidFill>
                  <a:srgbClr val="051D40"/>
                </a:solidFill>
                <a:latin typeface="Nunito Sans"/>
              </a:rPr>
              <a:t> It's a quick way for customers to see all the choices available.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7FF"/>
        </a:solidFill>
        <a:effectLst/>
      </p:bgPr>
    </p:bg>
    <p:spTree>
      <p:nvGrpSpPr>
        <p:cNvPr id="1" name=""/>
        <p:cNvGrpSpPr/>
        <p:nvPr/>
      </p:nvGrpSpPr>
      <p:grpSpPr>
        <a:xfrm>
          <a:off x="0" y="0"/>
          <a:ext cx="0" cy="0"/>
          <a:chOff x="0" y="0"/>
          <a:chExt cx="0" cy="0"/>
        </a:xfrm>
      </p:grpSpPr>
      <p:sp>
        <p:nvSpPr>
          <p:cNvPr id="2" name="Freeform 2"/>
          <p:cNvSpPr/>
          <p:nvPr/>
        </p:nvSpPr>
        <p:spPr>
          <a:xfrm>
            <a:off x="14539350" y="8166529"/>
            <a:ext cx="8424068" cy="8413538"/>
          </a:xfrm>
          <a:custGeom>
            <a:avLst/>
            <a:gdLst/>
            <a:ahLst/>
            <a:cxnLst/>
            <a:rect l="l" t="t" r="r" b="b"/>
            <a:pathLst>
              <a:path w="8424068" h="8413538">
                <a:moveTo>
                  <a:pt x="0" y="0"/>
                </a:moveTo>
                <a:lnTo>
                  <a:pt x="8424069" y="0"/>
                </a:lnTo>
                <a:lnTo>
                  <a:pt x="8424069"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650224" y="-5643681"/>
            <a:ext cx="8424068" cy="8413538"/>
          </a:xfrm>
          <a:custGeom>
            <a:avLst/>
            <a:gdLst/>
            <a:ahLst/>
            <a:cxnLst/>
            <a:rect l="l" t="t" r="r" b="b"/>
            <a:pathLst>
              <a:path w="8424068" h="8413538">
                <a:moveTo>
                  <a:pt x="0" y="0"/>
                </a:moveTo>
                <a:lnTo>
                  <a:pt x="8424069" y="0"/>
                </a:lnTo>
                <a:lnTo>
                  <a:pt x="8424069"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578076" y="2054305"/>
            <a:ext cx="5303108" cy="5303108"/>
          </a:xfrm>
          <a:custGeom>
            <a:avLst/>
            <a:gdLst/>
            <a:ahLst/>
            <a:cxnLst/>
            <a:rect l="l" t="t" r="r" b="b"/>
            <a:pathLst>
              <a:path w="5303108" h="5303108">
                <a:moveTo>
                  <a:pt x="0" y="0"/>
                </a:moveTo>
                <a:lnTo>
                  <a:pt x="5303107" y="0"/>
                </a:lnTo>
                <a:lnTo>
                  <a:pt x="5303107" y="5303108"/>
                </a:lnTo>
                <a:lnTo>
                  <a:pt x="0" y="5303108"/>
                </a:lnTo>
                <a:lnTo>
                  <a:pt x="0" y="0"/>
                </a:lnTo>
                <a:close/>
              </a:path>
            </a:pathLst>
          </a:custGeom>
          <a:blipFill>
            <a:blip r:embed="rId4"/>
            <a:stretch>
              <a:fillRect/>
            </a:stretch>
          </a:blipFill>
        </p:spPr>
      </p:sp>
      <p:sp>
        <p:nvSpPr>
          <p:cNvPr id="5" name="Freeform 5"/>
          <p:cNvSpPr/>
          <p:nvPr/>
        </p:nvSpPr>
        <p:spPr>
          <a:xfrm>
            <a:off x="9681283" y="2080049"/>
            <a:ext cx="5277364" cy="5277364"/>
          </a:xfrm>
          <a:custGeom>
            <a:avLst/>
            <a:gdLst/>
            <a:ahLst/>
            <a:cxnLst/>
            <a:rect l="l" t="t" r="r" b="b"/>
            <a:pathLst>
              <a:path w="5277364" h="5277364">
                <a:moveTo>
                  <a:pt x="0" y="0"/>
                </a:moveTo>
                <a:lnTo>
                  <a:pt x="5277365" y="0"/>
                </a:lnTo>
                <a:lnTo>
                  <a:pt x="5277365" y="5277364"/>
                </a:lnTo>
                <a:lnTo>
                  <a:pt x="0" y="5277364"/>
                </a:lnTo>
                <a:lnTo>
                  <a:pt x="0" y="0"/>
                </a:lnTo>
                <a:close/>
              </a:path>
            </a:pathLst>
          </a:custGeom>
          <a:blipFill>
            <a:blip r:embed="rId5"/>
            <a:stretch>
              <a:fillRect/>
            </a:stretch>
          </a:blipFill>
        </p:spPr>
      </p:sp>
      <p:grpSp>
        <p:nvGrpSpPr>
          <p:cNvPr id="6" name="Group 6"/>
          <p:cNvGrpSpPr/>
          <p:nvPr/>
        </p:nvGrpSpPr>
        <p:grpSpPr>
          <a:xfrm>
            <a:off x="1892546" y="8137954"/>
            <a:ext cx="13977275" cy="1107476"/>
            <a:chOff x="0" y="0"/>
            <a:chExt cx="3681258" cy="291681"/>
          </a:xfrm>
        </p:grpSpPr>
        <p:sp>
          <p:nvSpPr>
            <p:cNvPr id="7" name="Freeform 7"/>
            <p:cNvSpPr/>
            <p:nvPr/>
          </p:nvSpPr>
          <p:spPr>
            <a:xfrm>
              <a:off x="0" y="0"/>
              <a:ext cx="3681257" cy="291681"/>
            </a:xfrm>
            <a:custGeom>
              <a:avLst/>
              <a:gdLst/>
              <a:ahLst/>
              <a:cxnLst/>
              <a:rect l="l" t="t" r="r" b="b"/>
              <a:pathLst>
                <a:path w="3681257" h="291681">
                  <a:moveTo>
                    <a:pt x="28249" y="0"/>
                  </a:moveTo>
                  <a:lnTo>
                    <a:pt x="3653009" y="0"/>
                  </a:lnTo>
                  <a:cubicBezTo>
                    <a:pt x="3660501" y="0"/>
                    <a:pt x="3667686" y="2976"/>
                    <a:pt x="3672984" y="8274"/>
                  </a:cubicBezTo>
                  <a:cubicBezTo>
                    <a:pt x="3678281" y="13571"/>
                    <a:pt x="3681257" y="20757"/>
                    <a:pt x="3681257" y="28249"/>
                  </a:cubicBezTo>
                  <a:lnTo>
                    <a:pt x="3681257" y="263432"/>
                  </a:lnTo>
                  <a:cubicBezTo>
                    <a:pt x="3681257" y="270924"/>
                    <a:pt x="3678281" y="278110"/>
                    <a:pt x="3672984" y="283407"/>
                  </a:cubicBezTo>
                  <a:cubicBezTo>
                    <a:pt x="3667686" y="288705"/>
                    <a:pt x="3660501" y="291681"/>
                    <a:pt x="3653009" y="291681"/>
                  </a:cubicBezTo>
                  <a:lnTo>
                    <a:pt x="28249" y="291681"/>
                  </a:lnTo>
                  <a:cubicBezTo>
                    <a:pt x="20757" y="291681"/>
                    <a:pt x="13571" y="288705"/>
                    <a:pt x="8274" y="283407"/>
                  </a:cubicBezTo>
                  <a:cubicBezTo>
                    <a:pt x="2976" y="278110"/>
                    <a:pt x="0" y="270924"/>
                    <a:pt x="0" y="263432"/>
                  </a:cubicBezTo>
                  <a:lnTo>
                    <a:pt x="0" y="28249"/>
                  </a:lnTo>
                  <a:cubicBezTo>
                    <a:pt x="0" y="20757"/>
                    <a:pt x="2976" y="13571"/>
                    <a:pt x="8274" y="8274"/>
                  </a:cubicBezTo>
                  <a:cubicBezTo>
                    <a:pt x="13571" y="2976"/>
                    <a:pt x="20757" y="0"/>
                    <a:pt x="28249" y="0"/>
                  </a:cubicBezTo>
                  <a:close/>
                </a:path>
              </a:pathLst>
            </a:custGeom>
            <a:solidFill>
              <a:srgbClr val="000000">
                <a:alpha val="0"/>
              </a:srgbClr>
            </a:solidFill>
            <a:ln w="38100" cap="rnd">
              <a:solidFill>
                <a:srgbClr val="B1D4E0"/>
              </a:solidFill>
              <a:prstDash val="solid"/>
              <a:round/>
            </a:ln>
          </p:spPr>
        </p:sp>
        <p:sp>
          <p:nvSpPr>
            <p:cNvPr id="8" name="TextBox 8"/>
            <p:cNvSpPr txBox="1"/>
            <p:nvPr/>
          </p:nvSpPr>
          <p:spPr>
            <a:xfrm>
              <a:off x="0" y="-38100"/>
              <a:ext cx="3681258" cy="329781"/>
            </a:xfrm>
            <a:prstGeom prst="rect">
              <a:avLst/>
            </a:prstGeom>
          </p:spPr>
          <p:txBody>
            <a:bodyPr lIns="50800" tIns="50800" rIns="50800" bIns="50800" rtlCol="0" anchor="ctr"/>
            <a:lstStyle/>
            <a:p>
              <a:pPr algn="ctr">
                <a:lnSpc>
                  <a:spcPts val="2659"/>
                </a:lnSpc>
                <a:spcBef>
                  <a:spcPct val="0"/>
                </a:spcBef>
              </a:pPr>
              <a:r>
                <a:rPr lang="en-US" sz="1899">
                  <a:solidFill>
                    <a:srgbClr val="000000"/>
                  </a:solidFill>
                  <a:latin typeface="Canva Sans"/>
                </a:rPr>
                <a:t>Posting some quotes related to products in marketing serves the purpose of connecting emotionally with customers and reinforcing brand messaging.</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7FF"/>
        </a:solidFill>
        <a:effectLst/>
      </p:bgPr>
    </p:bg>
    <p:spTree>
      <p:nvGrpSpPr>
        <p:cNvPr id="1" name=""/>
        <p:cNvGrpSpPr/>
        <p:nvPr/>
      </p:nvGrpSpPr>
      <p:grpSpPr>
        <a:xfrm>
          <a:off x="0" y="0"/>
          <a:ext cx="0" cy="0"/>
          <a:chOff x="0" y="0"/>
          <a:chExt cx="0" cy="0"/>
        </a:xfrm>
      </p:grpSpPr>
      <p:sp>
        <p:nvSpPr>
          <p:cNvPr id="2" name="Freeform 2"/>
          <p:cNvSpPr/>
          <p:nvPr/>
        </p:nvSpPr>
        <p:spPr>
          <a:xfrm>
            <a:off x="15282463" y="8026486"/>
            <a:ext cx="8424068" cy="8413538"/>
          </a:xfrm>
          <a:custGeom>
            <a:avLst/>
            <a:gdLst/>
            <a:ahLst/>
            <a:cxnLst/>
            <a:rect l="l" t="t" r="r" b="b"/>
            <a:pathLst>
              <a:path w="8424068" h="8413538">
                <a:moveTo>
                  <a:pt x="0" y="0"/>
                </a:moveTo>
                <a:lnTo>
                  <a:pt x="8424068" y="0"/>
                </a:lnTo>
                <a:lnTo>
                  <a:pt x="8424068" y="8413538"/>
                </a:lnTo>
                <a:lnTo>
                  <a:pt x="0" y="8413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774468" y="-6236912"/>
            <a:ext cx="8424068" cy="8413538"/>
          </a:xfrm>
          <a:custGeom>
            <a:avLst/>
            <a:gdLst/>
            <a:ahLst/>
            <a:cxnLst/>
            <a:rect l="l" t="t" r="r" b="b"/>
            <a:pathLst>
              <a:path w="8424068" h="8413538">
                <a:moveTo>
                  <a:pt x="0" y="0"/>
                </a:moveTo>
                <a:lnTo>
                  <a:pt x="8424068" y="0"/>
                </a:lnTo>
                <a:lnTo>
                  <a:pt x="8424068" y="8413539"/>
                </a:lnTo>
                <a:lnTo>
                  <a:pt x="0" y="8413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431939" y="8026486"/>
            <a:ext cx="13977275" cy="1107476"/>
            <a:chOff x="0" y="0"/>
            <a:chExt cx="3681258" cy="291681"/>
          </a:xfrm>
        </p:grpSpPr>
        <p:sp>
          <p:nvSpPr>
            <p:cNvPr id="5" name="Freeform 5"/>
            <p:cNvSpPr/>
            <p:nvPr/>
          </p:nvSpPr>
          <p:spPr>
            <a:xfrm>
              <a:off x="0" y="0"/>
              <a:ext cx="3681257" cy="291681"/>
            </a:xfrm>
            <a:custGeom>
              <a:avLst/>
              <a:gdLst/>
              <a:ahLst/>
              <a:cxnLst/>
              <a:rect l="l" t="t" r="r" b="b"/>
              <a:pathLst>
                <a:path w="3681257" h="291681">
                  <a:moveTo>
                    <a:pt x="28249" y="0"/>
                  </a:moveTo>
                  <a:lnTo>
                    <a:pt x="3653009" y="0"/>
                  </a:lnTo>
                  <a:cubicBezTo>
                    <a:pt x="3660501" y="0"/>
                    <a:pt x="3667686" y="2976"/>
                    <a:pt x="3672984" y="8274"/>
                  </a:cubicBezTo>
                  <a:cubicBezTo>
                    <a:pt x="3678281" y="13571"/>
                    <a:pt x="3681257" y="20757"/>
                    <a:pt x="3681257" y="28249"/>
                  </a:cubicBezTo>
                  <a:lnTo>
                    <a:pt x="3681257" y="263432"/>
                  </a:lnTo>
                  <a:cubicBezTo>
                    <a:pt x="3681257" y="270924"/>
                    <a:pt x="3678281" y="278110"/>
                    <a:pt x="3672984" y="283407"/>
                  </a:cubicBezTo>
                  <a:cubicBezTo>
                    <a:pt x="3667686" y="288705"/>
                    <a:pt x="3660501" y="291681"/>
                    <a:pt x="3653009" y="291681"/>
                  </a:cubicBezTo>
                  <a:lnTo>
                    <a:pt x="28249" y="291681"/>
                  </a:lnTo>
                  <a:cubicBezTo>
                    <a:pt x="20757" y="291681"/>
                    <a:pt x="13571" y="288705"/>
                    <a:pt x="8274" y="283407"/>
                  </a:cubicBezTo>
                  <a:cubicBezTo>
                    <a:pt x="2976" y="278110"/>
                    <a:pt x="0" y="270924"/>
                    <a:pt x="0" y="263432"/>
                  </a:cubicBezTo>
                  <a:lnTo>
                    <a:pt x="0" y="28249"/>
                  </a:lnTo>
                  <a:cubicBezTo>
                    <a:pt x="0" y="20757"/>
                    <a:pt x="2976" y="13571"/>
                    <a:pt x="8274" y="8274"/>
                  </a:cubicBezTo>
                  <a:cubicBezTo>
                    <a:pt x="13571" y="2976"/>
                    <a:pt x="20757" y="0"/>
                    <a:pt x="28249" y="0"/>
                  </a:cubicBezTo>
                  <a:close/>
                </a:path>
              </a:pathLst>
            </a:custGeom>
            <a:solidFill>
              <a:srgbClr val="000000">
                <a:alpha val="0"/>
              </a:srgbClr>
            </a:solidFill>
            <a:ln w="38100" cap="rnd">
              <a:solidFill>
                <a:srgbClr val="B1D4E0"/>
              </a:solidFill>
              <a:prstDash val="solid"/>
              <a:round/>
            </a:ln>
          </p:spPr>
        </p:sp>
        <p:sp>
          <p:nvSpPr>
            <p:cNvPr id="6" name="TextBox 6"/>
            <p:cNvSpPr txBox="1"/>
            <p:nvPr/>
          </p:nvSpPr>
          <p:spPr>
            <a:xfrm>
              <a:off x="0" y="-38100"/>
              <a:ext cx="3681258" cy="329781"/>
            </a:xfrm>
            <a:prstGeom prst="rect">
              <a:avLst/>
            </a:prstGeom>
          </p:spPr>
          <p:txBody>
            <a:bodyPr lIns="50800" tIns="50800" rIns="50800" bIns="50800" rtlCol="0" anchor="ctr"/>
            <a:lstStyle/>
            <a:p>
              <a:pPr algn="ctr">
                <a:lnSpc>
                  <a:spcPts val="2659"/>
                </a:lnSpc>
                <a:spcBef>
                  <a:spcPct val="0"/>
                </a:spcBef>
              </a:pPr>
              <a:r>
                <a:rPr lang="en-US" sz="1899">
                  <a:solidFill>
                    <a:srgbClr val="000000"/>
                  </a:solidFill>
                  <a:latin typeface="Canva Sans"/>
                </a:rPr>
                <a:t>A post featuring only a product photo and website text serves a specific purpose. It aims to focus attention on the product itself and provide essential information about where to find more details or make a purchase. </a:t>
              </a:r>
            </a:p>
          </p:txBody>
        </p:sp>
      </p:grpSp>
      <p:sp>
        <p:nvSpPr>
          <p:cNvPr id="7" name="Freeform 7"/>
          <p:cNvSpPr/>
          <p:nvPr/>
        </p:nvSpPr>
        <p:spPr>
          <a:xfrm>
            <a:off x="3105810" y="209367"/>
            <a:ext cx="7554877" cy="7554877"/>
          </a:xfrm>
          <a:custGeom>
            <a:avLst/>
            <a:gdLst/>
            <a:ahLst/>
            <a:cxnLst/>
            <a:rect l="l" t="t" r="r" b="b"/>
            <a:pathLst>
              <a:path w="7554877" h="7554877">
                <a:moveTo>
                  <a:pt x="0" y="0"/>
                </a:moveTo>
                <a:lnTo>
                  <a:pt x="7554877" y="0"/>
                </a:lnTo>
                <a:lnTo>
                  <a:pt x="7554877" y="7554877"/>
                </a:lnTo>
                <a:lnTo>
                  <a:pt x="0" y="7554877"/>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1022</Words>
  <Application>Microsoft Office PowerPoint</Application>
  <PresentationFormat>Custom</PresentationFormat>
  <Paragraphs>69</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Nunito Sans</vt:lpstr>
      <vt:lpstr>Canva Sans</vt:lpstr>
      <vt:lpstr>Arial</vt:lpstr>
      <vt:lpstr>Nunito Sans Semi-Bold</vt:lpstr>
      <vt:lpstr>Genty Bold</vt:lpstr>
      <vt:lpstr>Calibri</vt:lpstr>
      <vt:lpstr>Genty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Content Portofolio</dc:title>
  <dc:creator>zulfa irbah</dc:creator>
  <cp:lastModifiedBy>Zulfa</cp:lastModifiedBy>
  <cp:revision>4</cp:revision>
  <dcterms:created xsi:type="dcterms:W3CDTF">2006-08-16T00:00:00Z</dcterms:created>
  <dcterms:modified xsi:type="dcterms:W3CDTF">2023-12-24T03:51:22Z</dcterms:modified>
  <dc:identifier>DAF2w2wv_uY</dc:identifier>
</cp:coreProperties>
</file>